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60" r:id="rId3"/>
    <p:sldId id="264" r:id="rId4"/>
    <p:sldId id="262" r:id="rId5"/>
    <p:sldId id="263" r:id="rId6"/>
    <p:sldId id="258" r:id="rId7"/>
    <p:sldId id="257" r:id="rId8"/>
    <p:sldId id="259" r:id="rId9"/>
  </p:sldIdLst>
  <p:sldSz cx="12192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B049"/>
    <a:srgbClr val="BAD442"/>
    <a:srgbClr val="929000"/>
    <a:srgbClr val="46C2C0"/>
    <a:srgbClr val="F4F1F6"/>
    <a:srgbClr val="F8F5FA"/>
    <a:srgbClr val="D5F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0"/>
    <p:restoredTop sz="92029"/>
  </p:normalViewPr>
  <p:slideViewPr>
    <p:cSldViewPr snapToGrid="0" snapToObjects="1">
      <p:cViewPr>
        <p:scale>
          <a:sx n="80" d="100"/>
          <a:sy n="80" d="100"/>
        </p:scale>
        <p:origin x="2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91526-A9E7-7341-98BD-B5C2DE6F26D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1143000"/>
            <a:ext cx="1644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9365B-37D9-CA4A-80D8-B3D49D45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1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2471" rtl="0" eaLnBrk="1" latinLnBrk="0" hangingPunct="1">
      <a:defRPr sz="2182" kern="1200">
        <a:solidFill>
          <a:schemeClr val="tx1"/>
        </a:solidFill>
        <a:latin typeface="+mn-lt"/>
        <a:ea typeface="+mn-ea"/>
        <a:cs typeface="+mn-cs"/>
      </a:defRPr>
    </a:lvl1pPr>
    <a:lvl2pPr marL="831235" algn="l" defTabSz="1662471" rtl="0" eaLnBrk="1" latinLnBrk="0" hangingPunct="1">
      <a:defRPr sz="2182" kern="1200">
        <a:solidFill>
          <a:schemeClr val="tx1"/>
        </a:solidFill>
        <a:latin typeface="+mn-lt"/>
        <a:ea typeface="+mn-ea"/>
        <a:cs typeface="+mn-cs"/>
      </a:defRPr>
    </a:lvl2pPr>
    <a:lvl3pPr marL="1662471" algn="l" defTabSz="1662471" rtl="0" eaLnBrk="1" latinLnBrk="0" hangingPunct="1">
      <a:defRPr sz="2182" kern="1200">
        <a:solidFill>
          <a:schemeClr val="tx1"/>
        </a:solidFill>
        <a:latin typeface="+mn-lt"/>
        <a:ea typeface="+mn-ea"/>
        <a:cs typeface="+mn-cs"/>
      </a:defRPr>
    </a:lvl3pPr>
    <a:lvl4pPr marL="2493706" algn="l" defTabSz="1662471" rtl="0" eaLnBrk="1" latinLnBrk="0" hangingPunct="1">
      <a:defRPr sz="2182" kern="1200">
        <a:solidFill>
          <a:schemeClr val="tx1"/>
        </a:solidFill>
        <a:latin typeface="+mn-lt"/>
        <a:ea typeface="+mn-ea"/>
        <a:cs typeface="+mn-cs"/>
      </a:defRPr>
    </a:lvl4pPr>
    <a:lvl5pPr marL="3324941" algn="l" defTabSz="1662471" rtl="0" eaLnBrk="1" latinLnBrk="0" hangingPunct="1">
      <a:defRPr sz="2182" kern="1200">
        <a:solidFill>
          <a:schemeClr val="tx1"/>
        </a:solidFill>
        <a:latin typeface="+mn-lt"/>
        <a:ea typeface="+mn-ea"/>
        <a:cs typeface="+mn-cs"/>
      </a:defRPr>
    </a:lvl5pPr>
    <a:lvl6pPr marL="4156177" algn="l" defTabSz="1662471" rtl="0" eaLnBrk="1" latinLnBrk="0" hangingPunct="1">
      <a:defRPr sz="2182" kern="1200">
        <a:solidFill>
          <a:schemeClr val="tx1"/>
        </a:solidFill>
        <a:latin typeface="+mn-lt"/>
        <a:ea typeface="+mn-ea"/>
        <a:cs typeface="+mn-cs"/>
      </a:defRPr>
    </a:lvl6pPr>
    <a:lvl7pPr marL="4987412" algn="l" defTabSz="1662471" rtl="0" eaLnBrk="1" latinLnBrk="0" hangingPunct="1">
      <a:defRPr sz="2182" kern="1200">
        <a:solidFill>
          <a:schemeClr val="tx1"/>
        </a:solidFill>
        <a:latin typeface="+mn-lt"/>
        <a:ea typeface="+mn-ea"/>
        <a:cs typeface="+mn-cs"/>
      </a:defRPr>
    </a:lvl7pPr>
    <a:lvl8pPr marL="5818647" algn="l" defTabSz="1662471" rtl="0" eaLnBrk="1" latinLnBrk="0" hangingPunct="1">
      <a:defRPr sz="2182" kern="1200">
        <a:solidFill>
          <a:schemeClr val="tx1"/>
        </a:solidFill>
        <a:latin typeface="+mn-lt"/>
        <a:ea typeface="+mn-ea"/>
        <a:cs typeface="+mn-cs"/>
      </a:defRPr>
    </a:lvl8pPr>
    <a:lvl9pPr marL="6649883" algn="l" defTabSz="1662471" rtl="0" eaLnBrk="1" latinLnBrk="0" hangingPunct="1">
      <a:defRPr sz="21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to darker yellow? Make words black?</a:t>
            </a:r>
          </a:p>
          <a:p>
            <a:r>
              <a:rPr lang="en-US" dirty="0"/>
              <a:t>Pick a color from the logo? Try a few different shades?</a:t>
            </a:r>
          </a:p>
          <a:p>
            <a:r>
              <a:rPr lang="en-US" dirty="0"/>
              <a:t>User feedback --&gt; survey form</a:t>
            </a:r>
          </a:p>
          <a:p>
            <a:r>
              <a:rPr lang="en-US" dirty="0"/>
              <a:t>Logos at the bottom can be smaller</a:t>
            </a:r>
          </a:p>
          <a:p>
            <a:endParaRPr lang="en-US" dirty="0"/>
          </a:p>
          <a:p>
            <a:r>
              <a:rPr lang="en-US" dirty="0"/>
              <a:t>Sorghum seeds for color palette</a:t>
            </a:r>
          </a:p>
          <a:p>
            <a:r>
              <a:rPr lang="en-US" dirty="0"/>
              <a:t>Alternatives for tables? Bar chart?</a:t>
            </a:r>
          </a:p>
          <a:p>
            <a:endParaRPr lang="en-US" dirty="0"/>
          </a:p>
          <a:p>
            <a:r>
              <a:rPr lang="en-US" dirty="0"/>
              <a:t>Updates:</a:t>
            </a:r>
          </a:p>
          <a:p>
            <a:pPr marL="342900" indent="-342900">
              <a:buFontTx/>
              <a:buChar char="-"/>
            </a:pPr>
            <a:r>
              <a:rPr lang="en-US" dirty="0"/>
              <a:t>Made logos smaller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9365B-37D9-CA4A-80D8-B3D49D45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50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to darker yellow? Make words black?</a:t>
            </a:r>
          </a:p>
          <a:p>
            <a:r>
              <a:rPr lang="en-US" dirty="0"/>
              <a:t>Pick a color from the logo? Try a few different shades?</a:t>
            </a:r>
          </a:p>
          <a:p>
            <a:r>
              <a:rPr lang="en-US" dirty="0"/>
              <a:t>User feedback --&gt; survey form</a:t>
            </a:r>
          </a:p>
          <a:p>
            <a:r>
              <a:rPr lang="en-US" dirty="0"/>
              <a:t>Logos at the bottom can be smaller</a:t>
            </a:r>
          </a:p>
          <a:p>
            <a:endParaRPr lang="en-US" dirty="0"/>
          </a:p>
          <a:p>
            <a:r>
              <a:rPr lang="en-US" dirty="0"/>
              <a:t>Sorghum seeds for color palette</a:t>
            </a:r>
          </a:p>
          <a:p>
            <a:r>
              <a:rPr lang="en-US" dirty="0"/>
              <a:t>Alternatives for tables? Bar chart?</a:t>
            </a:r>
          </a:p>
          <a:p>
            <a:endParaRPr lang="en-US" dirty="0"/>
          </a:p>
          <a:p>
            <a:r>
              <a:rPr lang="en-US" dirty="0"/>
              <a:t>Updates:</a:t>
            </a:r>
          </a:p>
          <a:p>
            <a:pPr marL="342900" indent="-342900">
              <a:buFontTx/>
              <a:buChar char="-"/>
            </a:pPr>
            <a:r>
              <a:rPr lang="en-US" dirty="0"/>
              <a:t>Made logos smaller</a:t>
            </a:r>
          </a:p>
          <a:p>
            <a:pPr marL="342900" indent="-342900">
              <a:buFontTx/>
              <a:buChar char="-"/>
            </a:pPr>
            <a:r>
              <a:rPr lang="en-US" dirty="0"/>
              <a:t>Bar graph instead of table</a:t>
            </a:r>
          </a:p>
          <a:p>
            <a:pPr marL="342900" indent="-342900">
              <a:buFontTx/>
              <a:buChar char="-"/>
            </a:pPr>
            <a:r>
              <a:rPr lang="en-US" dirty="0"/>
              <a:t>Color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9365B-37D9-CA4A-80D8-B3D49D45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0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common bio websites (advanced search): NCBI, Entrez,  </a:t>
            </a:r>
            <a:r>
              <a:rPr lang="en-US" dirty="0" err="1"/>
              <a:t>pubmed</a:t>
            </a:r>
            <a:r>
              <a:rPr lang="en-US" dirty="0"/>
              <a:t>, </a:t>
            </a:r>
            <a:r>
              <a:rPr lang="en-US" dirty="0" err="1"/>
              <a:t>webofscience</a:t>
            </a:r>
            <a:r>
              <a:rPr lang="en-US" dirty="0"/>
              <a:t>, </a:t>
            </a:r>
            <a:r>
              <a:rPr lang="en-US" dirty="0" err="1"/>
              <a:t>uniprot</a:t>
            </a:r>
            <a:r>
              <a:rPr lang="en-US" dirty="0"/>
              <a:t>, amazon, orbits, </a:t>
            </a:r>
            <a:r>
              <a:rPr lang="en-US" dirty="0" err="1"/>
              <a:t>expedia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9365B-37D9-CA4A-80D8-B3D49D456A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06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to darker yellow? Make words black?</a:t>
            </a:r>
          </a:p>
          <a:p>
            <a:r>
              <a:rPr lang="en-US" dirty="0"/>
              <a:t>Pick a color from the logo? Try a few different shades?</a:t>
            </a:r>
          </a:p>
          <a:p>
            <a:r>
              <a:rPr lang="en-US" dirty="0"/>
              <a:t>User feedback --&gt; survey form</a:t>
            </a:r>
          </a:p>
          <a:p>
            <a:r>
              <a:rPr lang="en-US" dirty="0"/>
              <a:t>Logos at the bottom can be smaller</a:t>
            </a:r>
          </a:p>
          <a:p>
            <a:endParaRPr lang="en-US" dirty="0"/>
          </a:p>
          <a:p>
            <a:r>
              <a:rPr lang="en-US" dirty="0"/>
              <a:t>Sorghum seeds for color palette &lt;- try some orangey-reds</a:t>
            </a:r>
          </a:p>
          <a:p>
            <a:r>
              <a:rPr lang="en-US" dirty="0"/>
              <a:t>Alternatives for tables? Bar chart?</a:t>
            </a:r>
          </a:p>
          <a:p>
            <a:endParaRPr lang="en-US" dirty="0"/>
          </a:p>
          <a:p>
            <a:r>
              <a:rPr lang="en-US" dirty="0"/>
              <a:t>Updates:</a:t>
            </a:r>
          </a:p>
          <a:p>
            <a:pPr marL="342900" indent="-342900">
              <a:buFontTx/>
              <a:buChar char="-"/>
            </a:pPr>
            <a:r>
              <a:rPr lang="en-US" dirty="0"/>
              <a:t>Made logos smaller</a:t>
            </a:r>
          </a:p>
          <a:p>
            <a:pPr marL="342900" indent="-342900">
              <a:buFontTx/>
              <a:buChar char="-"/>
            </a:pPr>
            <a:r>
              <a:rPr lang="en-US" dirty="0"/>
              <a:t>Bar graph instead of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9365B-37D9-CA4A-80D8-B3D49D456A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8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to darker yellow? Make words black?</a:t>
            </a:r>
          </a:p>
          <a:p>
            <a:r>
              <a:rPr lang="en-US" dirty="0"/>
              <a:t>Pick a color from the logo? Try a few different shades?</a:t>
            </a:r>
          </a:p>
          <a:p>
            <a:r>
              <a:rPr lang="en-US" dirty="0"/>
              <a:t>User feedback --&gt; survey form</a:t>
            </a:r>
          </a:p>
          <a:p>
            <a:r>
              <a:rPr lang="en-US" dirty="0"/>
              <a:t>Logos at the bottom can be smaller</a:t>
            </a:r>
          </a:p>
          <a:p>
            <a:endParaRPr lang="en-US" dirty="0"/>
          </a:p>
          <a:p>
            <a:r>
              <a:rPr lang="en-US" dirty="0"/>
              <a:t>Sorghum seeds for color palette</a:t>
            </a:r>
          </a:p>
          <a:p>
            <a:r>
              <a:rPr lang="en-US" dirty="0"/>
              <a:t>Alternatives for tables? Bar chart?</a:t>
            </a:r>
          </a:p>
          <a:p>
            <a:endParaRPr lang="en-US" dirty="0"/>
          </a:p>
          <a:p>
            <a:r>
              <a:rPr lang="en-US" dirty="0"/>
              <a:t>Updates:</a:t>
            </a:r>
          </a:p>
          <a:p>
            <a:pPr marL="342900" indent="-342900">
              <a:buFontTx/>
              <a:buChar char="-"/>
            </a:pPr>
            <a:r>
              <a:rPr lang="en-US" dirty="0"/>
              <a:t>Made logos smaller</a:t>
            </a:r>
          </a:p>
          <a:p>
            <a:pPr marL="342900" indent="-342900">
              <a:buFontTx/>
              <a:buChar char="-"/>
            </a:pPr>
            <a:r>
              <a:rPr lang="en-US" dirty="0"/>
              <a:t>Bar graph instead of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9365B-37D9-CA4A-80D8-B3D49D456A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1143000"/>
            <a:ext cx="1644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Updates:</a:t>
            </a:r>
          </a:p>
          <a:p>
            <a:r>
              <a:rPr lang="en-US" dirty="0"/>
              <a:t>- Added download boxes</a:t>
            </a:r>
          </a:p>
          <a:p>
            <a:r>
              <a:rPr lang="en-US" dirty="0"/>
              <a:t>- Added option for table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9365B-37D9-CA4A-80D8-B3D49D456A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50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Updates:</a:t>
            </a:r>
          </a:p>
          <a:p>
            <a:pPr marL="342900" indent="-342900">
              <a:buFontTx/>
              <a:buChar char="-"/>
            </a:pPr>
            <a:r>
              <a:rPr lang="en-US" dirty="0"/>
              <a:t>Better headers to delineate modules</a:t>
            </a:r>
          </a:p>
          <a:p>
            <a:pPr marL="342900" indent="-342900">
              <a:buFontTx/>
              <a:buChar char="-"/>
            </a:pPr>
            <a:r>
              <a:rPr lang="en-US" dirty="0"/>
              <a:t>Clickable menu at top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Remove sorghum metabolic atlas or make smaller? Try minimizing </a:t>
            </a:r>
            <a:r>
              <a:rPr lang="en-US"/>
              <a:t>the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9365B-37D9-CA4A-80D8-B3D49D45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6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741210"/>
            <a:ext cx="10363200" cy="79586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006793"/>
            <a:ext cx="9144000" cy="551920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45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217084"/>
            <a:ext cx="2628900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217084"/>
            <a:ext cx="7734300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4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699132"/>
            <a:ext cx="10515600" cy="950912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5298215"/>
            <a:ext cx="10515600" cy="5000623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1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6085417"/>
            <a:ext cx="51816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6085417"/>
            <a:ext cx="51816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17089"/>
            <a:ext cx="1051560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603877"/>
            <a:ext cx="5157787" cy="274637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8350250"/>
            <a:ext cx="5157787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603877"/>
            <a:ext cx="5183188" cy="274637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8350250"/>
            <a:ext cx="5183188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9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9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4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24000"/>
            <a:ext cx="3932237" cy="53340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291422"/>
            <a:ext cx="6172200" cy="1624541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858000"/>
            <a:ext cx="3932237" cy="1270529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3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24000"/>
            <a:ext cx="3932237" cy="53340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291422"/>
            <a:ext cx="6172200" cy="1624541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858000"/>
            <a:ext cx="3932237" cy="1270529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0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217089"/>
            <a:ext cx="1051560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6085417"/>
            <a:ext cx="1051560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1187839"/>
            <a:ext cx="27432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2C34E-2B26-274E-AA9C-90183BE866A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1187839"/>
            <a:ext cx="41148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1187839"/>
            <a:ext cx="27432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D1A65-7622-1044-8299-79416912B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6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1E16248-73B7-0049-BC5C-BE51D6B459A2}"/>
              </a:ext>
            </a:extLst>
          </p:cNvPr>
          <p:cNvSpPr/>
          <p:nvPr/>
        </p:nvSpPr>
        <p:spPr>
          <a:xfrm>
            <a:off x="6967" y="17221853"/>
            <a:ext cx="12199210" cy="10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355A430-AD23-434A-A2CC-0CFD5CBF0C3B}"/>
              </a:ext>
            </a:extLst>
          </p:cNvPr>
          <p:cNvSpPr/>
          <p:nvPr/>
        </p:nvSpPr>
        <p:spPr>
          <a:xfrm>
            <a:off x="5860519" y="8213393"/>
            <a:ext cx="4961640" cy="6583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33AD06D-40D3-C748-A002-BB9E6DF72F7A}"/>
              </a:ext>
            </a:extLst>
          </p:cNvPr>
          <p:cNvSpPr/>
          <p:nvPr/>
        </p:nvSpPr>
        <p:spPr>
          <a:xfrm>
            <a:off x="1595342" y="8066909"/>
            <a:ext cx="2406167" cy="489928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A picture containing worm, invertebrate, night, dark&#10;&#10;Description automatically generated">
            <a:extLst>
              <a:ext uri="{FF2B5EF4-FFF2-40B4-BE49-F238E27FC236}">
                <a16:creationId xmlns:a16="http://schemas.microsoft.com/office/drawing/2014/main" id="{716AA4B4-3163-434D-89EE-12F512549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14640"/>
          <a:stretch/>
        </p:blipFill>
        <p:spPr>
          <a:xfrm>
            <a:off x="-40478" y="1624136"/>
            <a:ext cx="12298680" cy="43964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73B3B3-B61E-1449-8F44-3CD5BAFCB854}"/>
              </a:ext>
            </a:extLst>
          </p:cNvPr>
          <p:cNvCxnSpPr/>
          <p:nvPr/>
        </p:nvCxnSpPr>
        <p:spPr>
          <a:xfrm>
            <a:off x="-371475" y="0"/>
            <a:ext cx="0" cy="685800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501F46-9697-4643-9430-D19D9B2D5931}"/>
              </a:ext>
            </a:extLst>
          </p:cNvPr>
          <p:cNvCxnSpPr/>
          <p:nvPr/>
        </p:nvCxnSpPr>
        <p:spPr>
          <a:xfrm>
            <a:off x="-371475" y="7107307"/>
            <a:ext cx="0" cy="685800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F87A61-37FE-BD4B-B789-81C29C65EED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-419100"/>
            <a:ext cx="12188952" cy="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FB8FCC-A014-1746-8552-551031EFAF84}"/>
              </a:ext>
            </a:extLst>
          </p:cNvPr>
          <p:cNvSpPr txBox="1"/>
          <p:nvPr/>
        </p:nvSpPr>
        <p:spPr>
          <a:xfrm>
            <a:off x="5399158" y="-1065431"/>
            <a:ext cx="13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13.3”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C47C4-DF2F-9E4D-A675-0E50FF5D5CF7}"/>
              </a:ext>
            </a:extLst>
          </p:cNvPr>
          <p:cNvSpPr txBox="1"/>
          <p:nvPr/>
        </p:nvSpPr>
        <p:spPr>
          <a:xfrm>
            <a:off x="-1444782" y="3105835"/>
            <a:ext cx="1073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7.5”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95AD7F-05F9-934C-B26B-3D4ABFD28424}"/>
              </a:ext>
            </a:extLst>
          </p:cNvPr>
          <p:cNvSpPr/>
          <p:nvPr/>
        </p:nvSpPr>
        <p:spPr>
          <a:xfrm>
            <a:off x="-31623" y="-28575"/>
            <a:ext cx="12252960" cy="1657348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026" name="Picture 2" descr="Sorghum Metabolic Atlas">
            <a:extLst>
              <a:ext uri="{FF2B5EF4-FFF2-40B4-BE49-F238E27FC236}">
                <a16:creationId xmlns:a16="http://schemas.microsoft.com/office/drawing/2014/main" id="{F12E943D-E6F0-0A46-BE40-300380697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63968"/>
            <a:ext cx="2657474" cy="103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E2AC5-06D3-9148-B496-D6E32E9788C5}"/>
              </a:ext>
            </a:extLst>
          </p:cNvPr>
          <p:cNvSpPr txBox="1"/>
          <p:nvPr/>
        </p:nvSpPr>
        <p:spPr>
          <a:xfrm>
            <a:off x="5585381" y="509915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E99F6-6E31-0645-91C7-5ABEDFF8929F}"/>
              </a:ext>
            </a:extLst>
          </p:cNvPr>
          <p:cNvSpPr txBox="1"/>
          <p:nvPr/>
        </p:nvSpPr>
        <p:spPr>
          <a:xfrm>
            <a:off x="7071700" y="509915"/>
            <a:ext cx="1180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A2B01-1D3E-8D4B-94AD-8C168EA5F348}"/>
              </a:ext>
            </a:extLst>
          </p:cNvPr>
          <p:cNvSpPr txBox="1"/>
          <p:nvPr/>
        </p:nvSpPr>
        <p:spPr>
          <a:xfrm>
            <a:off x="8591941" y="509380"/>
            <a:ext cx="1069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FAQs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6D1E8-6949-9D41-872F-8B17227271DA}"/>
              </a:ext>
            </a:extLst>
          </p:cNvPr>
          <p:cNvSpPr txBox="1"/>
          <p:nvPr/>
        </p:nvSpPr>
        <p:spPr>
          <a:xfrm>
            <a:off x="10001636" y="517371"/>
            <a:ext cx="20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BD45D1-50A1-CE41-BBA1-0C6FF82C8C85}"/>
              </a:ext>
            </a:extLst>
          </p:cNvPr>
          <p:cNvSpPr/>
          <p:nvPr/>
        </p:nvSpPr>
        <p:spPr>
          <a:xfrm>
            <a:off x="1919882" y="3978381"/>
            <a:ext cx="8387147" cy="695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 proteins, genes by name, ID, RXNs, PWYs, gene family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872ABC-BA3C-5B44-981F-B973C5A1EBB3}"/>
              </a:ext>
            </a:extLst>
          </p:cNvPr>
          <p:cNvSpPr/>
          <p:nvPr/>
        </p:nvSpPr>
        <p:spPr>
          <a:xfrm>
            <a:off x="1919882" y="4791158"/>
            <a:ext cx="1339255" cy="486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BE56FA-E0F0-534F-914A-987D20AA1FE5}"/>
              </a:ext>
            </a:extLst>
          </p:cNvPr>
          <p:cNvSpPr/>
          <p:nvPr/>
        </p:nvSpPr>
        <p:spPr>
          <a:xfrm>
            <a:off x="8163455" y="4791156"/>
            <a:ext cx="2253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Advanced 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BD32F-200A-2048-9D87-BC171DC8450F}"/>
              </a:ext>
            </a:extLst>
          </p:cNvPr>
          <p:cNvSpPr/>
          <p:nvPr/>
        </p:nvSpPr>
        <p:spPr>
          <a:xfrm>
            <a:off x="2076855" y="1921314"/>
            <a:ext cx="8171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Sorghum Metabolic Atlas</a:t>
            </a:r>
            <a:endParaRPr lang="en-US" sz="5400" b="1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DF8C7-8832-8E4C-8E76-FE3DADF5C316}"/>
              </a:ext>
            </a:extLst>
          </p:cNvPr>
          <p:cNvSpPr/>
          <p:nvPr/>
        </p:nvSpPr>
        <p:spPr>
          <a:xfrm>
            <a:off x="2438572" y="2844645"/>
            <a:ext cx="73497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Enzyme Localization Database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EF5089-55DE-9C48-A49E-D3F77B6B3361}"/>
              </a:ext>
            </a:extLst>
          </p:cNvPr>
          <p:cNvSpPr/>
          <p:nvPr/>
        </p:nvSpPr>
        <p:spPr>
          <a:xfrm>
            <a:off x="2796939" y="7069763"/>
            <a:ext cx="65950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or Browse Localization by Organelle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C4AE19-11E5-2E4F-B81C-3EE4A679D537}"/>
              </a:ext>
            </a:extLst>
          </p:cNvPr>
          <p:cNvSpPr/>
          <p:nvPr/>
        </p:nvSpPr>
        <p:spPr>
          <a:xfrm>
            <a:off x="1712549" y="8160730"/>
            <a:ext cx="2406167" cy="4899282"/>
          </a:xfrm>
          <a:prstGeom prst="roundRect">
            <a:avLst/>
          </a:prstGeom>
          <a:solidFill>
            <a:srgbClr val="F4F1F6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8B7658-A52F-FE42-A4D0-F4DD2A543787}"/>
              </a:ext>
            </a:extLst>
          </p:cNvPr>
          <p:cNvSpPr/>
          <p:nvPr/>
        </p:nvSpPr>
        <p:spPr>
          <a:xfrm rot="2365425">
            <a:off x="2223452" y="8377939"/>
            <a:ext cx="877056" cy="1113184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4461F3-4131-1E4C-9C47-8A8050006957}"/>
              </a:ext>
            </a:extLst>
          </p:cNvPr>
          <p:cNvSpPr/>
          <p:nvPr/>
        </p:nvSpPr>
        <p:spPr>
          <a:xfrm rot="3230607">
            <a:off x="2202356" y="10865392"/>
            <a:ext cx="305393" cy="456371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6292D04-305C-704F-AD69-5D406F843EBC}"/>
              </a:ext>
            </a:extLst>
          </p:cNvPr>
          <p:cNvSpPr/>
          <p:nvPr/>
        </p:nvSpPr>
        <p:spPr>
          <a:xfrm rot="5400000">
            <a:off x="2298604" y="11262515"/>
            <a:ext cx="1234056" cy="174916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oon 31">
            <a:extLst>
              <a:ext uri="{FF2B5EF4-FFF2-40B4-BE49-F238E27FC236}">
                <a16:creationId xmlns:a16="http://schemas.microsoft.com/office/drawing/2014/main" id="{04902854-D22D-8B4B-B77E-996A3FC59C78}"/>
              </a:ext>
            </a:extLst>
          </p:cNvPr>
          <p:cNvSpPr/>
          <p:nvPr/>
        </p:nvSpPr>
        <p:spPr>
          <a:xfrm rot="14293417">
            <a:off x="2785443" y="8986559"/>
            <a:ext cx="305393" cy="1002104"/>
          </a:xfrm>
          <a:prstGeom prst="moon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9D35F6-DBAB-DB49-8741-422B47FD6BBD}"/>
              </a:ext>
            </a:extLst>
          </p:cNvPr>
          <p:cNvSpPr/>
          <p:nvPr/>
        </p:nvSpPr>
        <p:spPr>
          <a:xfrm>
            <a:off x="3273999" y="9936635"/>
            <a:ext cx="388246" cy="899024"/>
          </a:xfrm>
          <a:prstGeom prst="ellipse">
            <a:avLst/>
          </a:prstGeom>
          <a:solidFill>
            <a:srgbClr val="9290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2CB9327-16AC-A948-8815-A31377232EAF}"/>
              </a:ext>
            </a:extLst>
          </p:cNvPr>
          <p:cNvGrpSpPr/>
          <p:nvPr/>
        </p:nvGrpSpPr>
        <p:grpSpPr>
          <a:xfrm>
            <a:off x="5843100" y="8197433"/>
            <a:ext cx="4998938" cy="4646281"/>
            <a:chOff x="5463701" y="7400775"/>
            <a:chExt cx="4998938" cy="464628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DFCEC73-5711-4048-872A-33D228C79687}"/>
                </a:ext>
              </a:extLst>
            </p:cNvPr>
            <p:cNvSpPr/>
            <p:nvPr/>
          </p:nvSpPr>
          <p:spPr>
            <a:xfrm>
              <a:off x="5481121" y="9009131"/>
              <a:ext cx="4981518" cy="482642"/>
            </a:xfrm>
            <a:prstGeom prst="rect">
              <a:avLst/>
            </a:prstGeom>
            <a:solidFill>
              <a:srgbClr val="929000">
                <a:alpha val="76375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F975519-5EBC-B741-AC5A-A1BDF64EB961}"/>
                </a:ext>
              </a:extLst>
            </p:cNvPr>
            <p:cNvGrpSpPr/>
            <p:nvPr/>
          </p:nvGrpSpPr>
          <p:grpSpPr>
            <a:xfrm>
              <a:off x="5463701" y="7400775"/>
              <a:ext cx="4998938" cy="4646280"/>
              <a:chOff x="5463701" y="7400775"/>
              <a:chExt cx="4998938" cy="464628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030A1F5-0D78-1440-885A-5E5D22B3D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7718" y="7400776"/>
                <a:ext cx="11307" cy="464627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0A2304-52E7-ED4D-8D99-2E0375BEB2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7718" y="7400776"/>
                <a:ext cx="49790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ADD56ED-C55D-7F4D-931F-001EB7399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3579" y="8081698"/>
                <a:ext cx="49790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B7D49B4-37E9-8F48-BE16-B57591AEE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0778" y="7400775"/>
                <a:ext cx="11115" cy="464628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F859076-2E09-3440-B3A7-1A932040D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46778" y="7400776"/>
                <a:ext cx="11307" cy="464627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546D54-19B8-D24D-9F21-018CDC10F8FC}"/>
                  </a:ext>
                </a:extLst>
              </p:cNvPr>
              <p:cNvSpPr txBox="1"/>
              <p:nvPr/>
            </p:nvSpPr>
            <p:spPr>
              <a:xfrm>
                <a:off x="5921292" y="7571960"/>
                <a:ext cx="13724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Organelle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4F6E00-157D-0844-A694-6BCB928BAB3B}"/>
                  </a:ext>
                </a:extLst>
              </p:cNvPr>
              <p:cNvSpPr txBox="1"/>
              <p:nvPr/>
            </p:nvSpPr>
            <p:spPr>
              <a:xfrm>
                <a:off x="7737361" y="7571960"/>
                <a:ext cx="26228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# Enzymes Localized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30B82F6-4626-DE49-9280-26E1713A27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3579" y="8532272"/>
                <a:ext cx="49790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5D1277-B7D2-3845-95C0-499658AAB2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3579" y="9009131"/>
                <a:ext cx="49790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915332C-F224-0F48-8708-D70FBBB742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3701" y="9491773"/>
                <a:ext cx="49790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C51D688-67DC-A346-9E70-ED5688D147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3701" y="9986605"/>
                <a:ext cx="49790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F12A92D-26A6-8140-8488-FD750EC2C7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3701" y="10516429"/>
                <a:ext cx="49790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FBB14EF-6941-0C4E-90D7-29456AD714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3701" y="11026638"/>
                <a:ext cx="49790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FDD83CB-1ED1-2949-B76F-31BECC81BD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1122" y="11516968"/>
                <a:ext cx="49790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4A9B216-2930-5B42-868B-671B9DEA93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9025" y="12047055"/>
                <a:ext cx="497906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9A51DD-2C93-A14D-ACE5-80D6E159D0C2}"/>
                  </a:ext>
                </a:extLst>
              </p:cNvPr>
              <p:cNvSpPr txBox="1"/>
              <p:nvPr/>
            </p:nvSpPr>
            <p:spPr>
              <a:xfrm>
                <a:off x="6071786" y="8140813"/>
                <a:ext cx="965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Cytosol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6668C5-49BB-9942-ABEA-398F3DCEF344}"/>
                  </a:ext>
                </a:extLst>
              </p:cNvPr>
              <p:cNvSpPr txBox="1"/>
              <p:nvPr/>
            </p:nvSpPr>
            <p:spPr>
              <a:xfrm>
                <a:off x="5754486" y="8611491"/>
                <a:ext cx="1599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Mitochondria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F7644-B312-BD4D-B317-B732B6584CDE}"/>
                  </a:ext>
                </a:extLst>
              </p:cNvPr>
              <p:cNvSpPr txBox="1"/>
              <p:nvPr/>
            </p:nvSpPr>
            <p:spPr>
              <a:xfrm>
                <a:off x="5866865" y="9102019"/>
                <a:ext cx="1383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Chloroplast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CA63E5-B130-BA4F-9F68-6B91DE29C090}"/>
                  </a:ext>
                </a:extLst>
              </p:cNvPr>
              <p:cNvSpPr txBox="1"/>
              <p:nvPr/>
            </p:nvSpPr>
            <p:spPr>
              <a:xfrm>
                <a:off x="5874905" y="9572019"/>
                <a:ext cx="1379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Peroxisome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6171585-21CA-8145-B068-FB2F298EEDC5}"/>
                  </a:ext>
                </a:extLst>
              </p:cNvPr>
              <p:cNvSpPr txBox="1"/>
              <p:nvPr/>
            </p:nvSpPr>
            <p:spPr>
              <a:xfrm>
                <a:off x="6053705" y="10076659"/>
                <a:ext cx="1022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Nucleus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964976B-E307-5745-9DD8-58E362457C85}"/>
                  </a:ext>
                </a:extLst>
              </p:cNvPr>
              <p:cNvSpPr txBox="1"/>
              <p:nvPr/>
            </p:nvSpPr>
            <p:spPr>
              <a:xfrm>
                <a:off x="6046416" y="10566988"/>
                <a:ext cx="1025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Vacuole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A0CAE70-45E6-EC4E-ACA4-460D6B346503}"/>
                  </a:ext>
                </a:extLst>
              </p:cNvPr>
              <p:cNvSpPr txBox="1"/>
              <p:nvPr/>
            </p:nvSpPr>
            <p:spPr>
              <a:xfrm>
                <a:off x="6341024" y="11077196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ER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7927E6-F4D9-3A43-8117-422C02C41C42}"/>
                  </a:ext>
                </a:extLst>
              </p:cNvPr>
              <p:cNvSpPr txBox="1"/>
              <p:nvPr/>
            </p:nvSpPr>
            <p:spPr>
              <a:xfrm>
                <a:off x="5568633" y="11626855"/>
                <a:ext cx="2077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Plasma-membrane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5D78975-38F2-774B-B393-D1AD7A8683BB}"/>
                </a:ext>
              </a:extLst>
            </p:cNvPr>
            <p:cNvSpPr txBox="1"/>
            <p:nvPr/>
          </p:nvSpPr>
          <p:spPr>
            <a:xfrm>
              <a:off x="8752587" y="8157158"/>
              <a:ext cx="451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12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7023E9-4988-174A-8703-38C61FBFD750}"/>
                </a:ext>
              </a:extLst>
            </p:cNvPr>
            <p:cNvSpPr txBox="1"/>
            <p:nvPr/>
          </p:nvSpPr>
          <p:spPr>
            <a:xfrm>
              <a:off x="8814782" y="860498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3123A33-B448-9542-A1C3-44C1B6837BA8}"/>
                </a:ext>
              </a:extLst>
            </p:cNvPr>
            <p:cNvSpPr txBox="1"/>
            <p:nvPr/>
          </p:nvSpPr>
          <p:spPr>
            <a:xfrm>
              <a:off x="8817521" y="907728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7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755FD57-225D-284B-9151-EB0325A68452}"/>
                </a:ext>
              </a:extLst>
            </p:cNvPr>
            <p:cNvSpPr txBox="1"/>
            <p:nvPr/>
          </p:nvSpPr>
          <p:spPr>
            <a:xfrm>
              <a:off x="8814782" y="962905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3D4D575-10E2-F346-A2F9-96B269E3ABFB}"/>
                </a:ext>
              </a:extLst>
            </p:cNvPr>
            <p:cNvSpPr txBox="1"/>
            <p:nvPr/>
          </p:nvSpPr>
          <p:spPr>
            <a:xfrm>
              <a:off x="8814782" y="1009975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BFF747F-58B4-E243-A5D0-21DB13F481B9}"/>
                </a:ext>
              </a:extLst>
            </p:cNvPr>
            <p:cNvSpPr txBox="1"/>
            <p:nvPr/>
          </p:nvSpPr>
          <p:spPr>
            <a:xfrm>
              <a:off x="8814782" y="1064946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D2F69A-C6D2-8747-B06B-CC1D52509B21}"/>
                </a:ext>
              </a:extLst>
            </p:cNvPr>
            <p:cNvSpPr txBox="1"/>
            <p:nvPr/>
          </p:nvSpPr>
          <p:spPr>
            <a:xfrm>
              <a:off x="8814782" y="1112017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092E36F-F1E6-FE49-BD60-20E70AC2BAE8}"/>
                </a:ext>
              </a:extLst>
            </p:cNvPr>
            <p:cNvSpPr txBox="1"/>
            <p:nvPr/>
          </p:nvSpPr>
          <p:spPr>
            <a:xfrm>
              <a:off x="8814782" y="1165000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5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136F141-4009-554E-AE57-0944DE243B00}"/>
              </a:ext>
            </a:extLst>
          </p:cNvPr>
          <p:cNvSpPr/>
          <p:nvPr/>
        </p:nvSpPr>
        <p:spPr>
          <a:xfrm>
            <a:off x="1614489" y="13275539"/>
            <a:ext cx="276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Click organelle to select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284701-CBF2-D94B-B3A3-372078C0C61E}"/>
              </a:ext>
            </a:extLst>
          </p:cNvPr>
          <p:cNvSpPr/>
          <p:nvPr/>
        </p:nvSpPr>
        <p:spPr>
          <a:xfrm>
            <a:off x="5527437" y="13140383"/>
            <a:ext cx="5641033" cy="5539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See candidates for selected organelles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EC6AE7E-41F7-F641-BBA5-95AFD2037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58538"/>
          <a:stretch/>
        </p:blipFill>
        <p:spPr>
          <a:xfrm>
            <a:off x="-31623" y="15083546"/>
            <a:ext cx="12248388" cy="213830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22CF926-2048-374B-BE03-6C9A5EF90C52}"/>
              </a:ext>
            </a:extLst>
          </p:cNvPr>
          <p:cNvSpPr/>
          <p:nvPr/>
        </p:nvSpPr>
        <p:spPr>
          <a:xfrm>
            <a:off x="609923" y="15277601"/>
            <a:ext cx="17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Contact Us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ACC802A-E83A-F94A-B201-F76BEADFC104}"/>
              </a:ext>
            </a:extLst>
          </p:cNvPr>
          <p:cNvSpPr/>
          <p:nvPr/>
        </p:nvSpPr>
        <p:spPr>
          <a:xfrm>
            <a:off x="646759" y="16441795"/>
            <a:ext cx="476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www.sorghummetabolicatlas.org</a:t>
            </a:r>
            <a:endParaRPr lang="en-US" sz="2400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0C89FDA-B02C-0A42-98A3-45F3D728A40B}"/>
              </a:ext>
            </a:extLst>
          </p:cNvPr>
          <p:cNvSpPr/>
          <p:nvPr/>
        </p:nvSpPr>
        <p:spPr>
          <a:xfrm>
            <a:off x="646759" y="15880963"/>
            <a:ext cx="11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Cite Us</a:t>
            </a:r>
          </a:p>
        </p:txBody>
      </p:sp>
      <p:pic>
        <p:nvPicPr>
          <p:cNvPr id="1030" name="Picture 6" descr="Picture">
            <a:extLst>
              <a:ext uri="{FF2B5EF4-FFF2-40B4-BE49-F238E27FC236}">
                <a16:creationId xmlns:a16="http://schemas.microsoft.com/office/drawing/2014/main" id="{0243E8D4-C0EA-434E-85E3-403D9A61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" y="17221852"/>
            <a:ext cx="1822614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E69905F-9037-2F40-B710-AF5960509F55}"/>
              </a:ext>
            </a:extLst>
          </p:cNvPr>
          <p:cNvSpPr/>
          <p:nvPr/>
        </p:nvSpPr>
        <p:spPr>
          <a:xfrm>
            <a:off x="9207555" y="15259855"/>
            <a:ext cx="2419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Contribute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882E5D-7853-1E4D-BB72-CCBBF4359EC4}"/>
              </a:ext>
            </a:extLst>
          </p:cNvPr>
          <p:cNvSpPr/>
          <p:nvPr/>
        </p:nvSpPr>
        <p:spPr>
          <a:xfrm>
            <a:off x="9683903" y="15860356"/>
            <a:ext cx="194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Our Funding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C6D3D1-D732-3149-AB6B-52D04E1CB814}"/>
              </a:ext>
            </a:extLst>
          </p:cNvPr>
          <p:cNvSpPr/>
          <p:nvPr/>
        </p:nvSpPr>
        <p:spPr>
          <a:xfrm>
            <a:off x="9405196" y="16482476"/>
            <a:ext cx="2274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 Feedback</a:t>
            </a:r>
          </a:p>
        </p:txBody>
      </p:sp>
      <p:pic>
        <p:nvPicPr>
          <p:cNvPr id="1032" name="Picture 8" descr="Picture">
            <a:extLst>
              <a:ext uri="{FF2B5EF4-FFF2-40B4-BE49-F238E27FC236}">
                <a16:creationId xmlns:a16="http://schemas.microsoft.com/office/drawing/2014/main" id="{D4CC5C9C-B151-714F-A0B6-C9C8641F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91" y="17244374"/>
            <a:ext cx="2098493" cy="6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">
            <a:extLst>
              <a:ext uri="{FF2B5EF4-FFF2-40B4-BE49-F238E27FC236}">
                <a16:creationId xmlns:a16="http://schemas.microsoft.com/office/drawing/2014/main" id="{F03B6E14-177F-2C4F-A55C-3C868C40B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43" y="17221852"/>
            <a:ext cx="894261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">
            <a:extLst>
              <a:ext uri="{FF2B5EF4-FFF2-40B4-BE49-F238E27FC236}">
                <a16:creationId xmlns:a16="http://schemas.microsoft.com/office/drawing/2014/main" id="{5BA4232B-86DF-6142-B9F2-2F11E6C2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823" y="17256576"/>
            <a:ext cx="2458177" cy="5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0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1E16248-73B7-0049-BC5C-BE51D6B459A2}"/>
              </a:ext>
            </a:extLst>
          </p:cNvPr>
          <p:cNvSpPr/>
          <p:nvPr/>
        </p:nvSpPr>
        <p:spPr>
          <a:xfrm>
            <a:off x="6967" y="17221853"/>
            <a:ext cx="12199210" cy="10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33AD06D-40D3-C748-A002-BB9E6DF72F7A}"/>
              </a:ext>
            </a:extLst>
          </p:cNvPr>
          <p:cNvSpPr/>
          <p:nvPr/>
        </p:nvSpPr>
        <p:spPr>
          <a:xfrm>
            <a:off x="1595342" y="8066909"/>
            <a:ext cx="2406167" cy="489928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A picture containing worm, invertebrate, night, dark&#10;&#10;Description automatically generated">
            <a:extLst>
              <a:ext uri="{FF2B5EF4-FFF2-40B4-BE49-F238E27FC236}">
                <a16:creationId xmlns:a16="http://schemas.microsoft.com/office/drawing/2014/main" id="{716AA4B4-3163-434D-89EE-12F512549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14640"/>
          <a:stretch/>
        </p:blipFill>
        <p:spPr>
          <a:xfrm>
            <a:off x="-40478" y="1624136"/>
            <a:ext cx="12298680" cy="43964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73B3B3-B61E-1449-8F44-3CD5BAFCB854}"/>
              </a:ext>
            </a:extLst>
          </p:cNvPr>
          <p:cNvCxnSpPr/>
          <p:nvPr/>
        </p:nvCxnSpPr>
        <p:spPr>
          <a:xfrm>
            <a:off x="-371475" y="0"/>
            <a:ext cx="0" cy="685800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501F46-9697-4643-9430-D19D9B2D5931}"/>
              </a:ext>
            </a:extLst>
          </p:cNvPr>
          <p:cNvCxnSpPr/>
          <p:nvPr/>
        </p:nvCxnSpPr>
        <p:spPr>
          <a:xfrm>
            <a:off x="-371475" y="7107307"/>
            <a:ext cx="0" cy="685800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F87A61-37FE-BD4B-B789-81C29C65EED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-419100"/>
            <a:ext cx="12188952" cy="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FB8FCC-A014-1746-8552-551031EFAF84}"/>
              </a:ext>
            </a:extLst>
          </p:cNvPr>
          <p:cNvSpPr txBox="1"/>
          <p:nvPr/>
        </p:nvSpPr>
        <p:spPr>
          <a:xfrm>
            <a:off x="5399158" y="-1065431"/>
            <a:ext cx="13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13.3”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C47C4-DF2F-9E4D-A675-0E50FF5D5CF7}"/>
              </a:ext>
            </a:extLst>
          </p:cNvPr>
          <p:cNvSpPr txBox="1"/>
          <p:nvPr/>
        </p:nvSpPr>
        <p:spPr>
          <a:xfrm>
            <a:off x="-1444782" y="3105835"/>
            <a:ext cx="1073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7.5”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95AD7F-05F9-934C-B26B-3D4ABFD28424}"/>
              </a:ext>
            </a:extLst>
          </p:cNvPr>
          <p:cNvSpPr/>
          <p:nvPr/>
        </p:nvSpPr>
        <p:spPr>
          <a:xfrm>
            <a:off x="-31623" y="-28575"/>
            <a:ext cx="12252960" cy="1657348"/>
          </a:xfrm>
          <a:prstGeom prst="rect">
            <a:avLst/>
          </a:prstGeom>
          <a:solidFill>
            <a:srgbClr val="7AB049"/>
          </a:solidFill>
          <a:ln>
            <a:solidFill>
              <a:srgbClr val="7A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026" name="Picture 2" descr="Sorghum Metabolic Atlas">
            <a:extLst>
              <a:ext uri="{FF2B5EF4-FFF2-40B4-BE49-F238E27FC236}">
                <a16:creationId xmlns:a16="http://schemas.microsoft.com/office/drawing/2014/main" id="{F12E943D-E6F0-0A46-BE40-300380697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63968"/>
            <a:ext cx="2657474" cy="103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E2AC5-06D3-9148-B496-D6E32E9788C5}"/>
              </a:ext>
            </a:extLst>
          </p:cNvPr>
          <p:cNvSpPr txBox="1"/>
          <p:nvPr/>
        </p:nvSpPr>
        <p:spPr>
          <a:xfrm>
            <a:off x="5585381" y="509915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E99F6-6E31-0645-91C7-5ABEDFF8929F}"/>
              </a:ext>
            </a:extLst>
          </p:cNvPr>
          <p:cNvSpPr txBox="1"/>
          <p:nvPr/>
        </p:nvSpPr>
        <p:spPr>
          <a:xfrm>
            <a:off x="7071700" y="509915"/>
            <a:ext cx="1180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A2B01-1D3E-8D4B-94AD-8C168EA5F348}"/>
              </a:ext>
            </a:extLst>
          </p:cNvPr>
          <p:cNvSpPr txBox="1"/>
          <p:nvPr/>
        </p:nvSpPr>
        <p:spPr>
          <a:xfrm>
            <a:off x="8591941" y="509380"/>
            <a:ext cx="1069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FAQs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6D1E8-6949-9D41-872F-8B17227271DA}"/>
              </a:ext>
            </a:extLst>
          </p:cNvPr>
          <p:cNvSpPr txBox="1"/>
          <p:nvPr/>
        </p:nvSpPr>
        <p:spPr>
          <a:xfrm>
            <a:off x="10001636" y="517371"/>
            <a:ext cx="20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BD45D1-50A1-CE41-BBA1-0C6FF82C8C85}"/>
              </a:ext>
            </a:extLst>
          </p:cNvPr>
          <p:cNvSpPr/>
          <p:nvPr/>
        </p:nvSpPr>
        <p:spPr>
          <a:xfrm>
            <a:off x="1919882" y="3978381"/>
            <a:ext cx="8387147" cy="695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 proteins, genes by name, ID, RXNs, PWYs, gene family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872ABC-BA3C-5B44-981F-B973C5A1EBB3}"/>
              </a:ext>
            </a:extLst>
          </p:cNvPr>
          <p:cNvSpPr/>
          <p:nvPr/>
        </p:nvSpPr>
        <p:spPr>
          <a:xfrm>
            <a:off x="1919882" y="4791158"/>
            <a:ext cx="1339255" cy="486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7A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AB049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BE56FA-E0F0-534F-914A-987D20AA1FE5}"/>
              </a:ext>
            </a:extLst>
          </p:cNvPr>
          <p:cNvSpPr/>
          <p:nvPr/>
        </p:nvSpPr>
        <p:spPr>
          <a:xfrm>
            <a:off x="8163455" y="4791156"/>
            <a:ext cx="2253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Advanced 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BD32F-200A-2048-9D87-BC171DC8450F}"/>
              </a:ext>
            </a:extLst>
          </p:cNvPr>
          <p:cNvSpPr/>
          <p:nvPr/>
        </p:nvSpPr>
        <p:spPr>
          <a:xfrm>
            <a:off x="2076855" y="1921314"/>
            <a:ext cx="8171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Sorghum Metabolic Atlas</a:t>
            </a:r>
            <a:endParaRPr lang="en-US" sz="5400" b="1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DF8C7-8832-8E4C-8E76-FE3DADF5C316}"/>
              </a:ext>
            </a:extLst>
          </p:cNvPr>
          <p:cNvSpPr/>
          <p:nvPr/>
        </p:nvSpPr>
        <p:spPr>
          <a:xfrm>
            <a:off x="2438572" y="2844645"/>
            <a:ext cx="73497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Enzyme Localization Database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EF5089-55DE-9C48-A49E-D3F77B6B3361}"/>
              </a:ext>
            </a:extLst>
          </p:cNvPr>
          <p:cNvSpPr/>
          <p:nvPr/>
        </p:nvSpPr>
        <p:spPr>
          <a:xfrm>
            <a:off x="2796939" y="7069763"/>
            <a:ext cx="65950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or Browse Localization by Organelle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C4AE19-11E5-2E4F-B81C-3EE4A679D537}"/>
              </a:ext>
            </a:extLst>
          </p:cNvPr>
          <p:cNvSpPr/>
          <p:nvPr/>
        </p:nvSpPr>
        <p:spPr>
          <a:xfrm>
            <a:off x="1712549" y="8160730"/>
            <a:ext cx="2406167" cy="4899282"/>
          </a:xfrm>
          <a:prstGeom prst="roundRect">
            <a:avLst/>
          </a:prstGeom>
          <a:solidFill>
            <a:srgbClr val="F4F1F6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8B7658-A52F-FE42-A4D0-F4DD2A543787}"/>
              </a:ext>
            </a:extLst>
          </p:cNvPr>
          <p:cNvSpPr/>
          <p:nvPr/>
        </p:nvSpPr>
        <p:spPr>
          <a:xfrm rot="2365425">
            <a:off x="2223452" y="8377939"/>
            <a:ext cx="877056" cy="1113184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4461F3-4131-1E4C-9C47-8A8050006957}"/>
              </a:ext>
            </a:extLst>
          </p:cNvPr>
          <p:cNvSpPr/>
          <p:nvPr/>
        </p:nvSpPr>
        <p:spPr>
          <a:xfrm rot="3230607">
            <a:off x="2202356" y="10865392"/>
            <a:ext cx="305393" cy="456371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6292D04-305C-704F-AD69-5D406F843EBC}"/>
              </a:ext>
            </a:extLst>
          </p:cNvPr>
          <p:cNvSpPr/>
          <p:nvPr/>
        </p:nvSpPr>
        <p:spPr>
          <a:xfrm rot="5400000">
            <a:off x="2298604" y="11262515"/>
            <a:ext cx="1234056" cy="174916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oon 31">
            <a:extLst>
              <a:ext uri="{FF2B5EF4-FFF2-40B4-BE49-F238E27FC236}">
                <a16:creationId xmlns:a16="http://schemas.microsoft.com/office/drawing/2014/main" id="{04902854-D22D-8B4B-B77E-996A3FC59C78}"/>
              </a:ext>
            </a:extLst>
          </p:cNvPr>
          <p:cNvSpPr/>
          <p:nvPr/>
        </p:nvSpPr>
        <p:spPr>
          <a:xfrm rot="14293417">
            <a:off x="2785443" y="8986559"/>
            <a:ext cx="305393" cy="1002104"/>
          </a:xfrm>
          <a:prstGeom prst="moon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9D35F6-DBAB-DB49-8741-422B47FD6BBD}"/>
              </a:ext>
            </a:extLst>
          </p:cNvPr>
          <p:cNvSpPr/>
          <p:nvPr/>
        </p:nvSpPr>
        <p:spPr>
          <a:xfrm>
            <a:off x="3273999" y="9936635"/>
            <a:ext cx="388246" cy="899024"/>
          </a:xfrm>
          <a:prstGeom prst="ellipse">
            <a:avLst/>
          </a:prstGeom>
          <a:solidFill>
            <a:srgbClr val="7AB04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36F141-4009-554E-AE57-0944DE243B00}"/>
              </a:ext>
            </a:extLst>
          </p:cNvPr>
          <p:cNvSpPr/>
          <p:nvPr/>
        </p:nvSpPr>
        <p:spPr>
          <a:xfrm>
            <a:off x="1614489" y="13275539"/>
            <a:ext cx="276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Click organelle to select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284701-CBF2-D94B-B3A3-372078C0C61E}"/>
              </a:ext>
            </a:extLst>
          </p:cNvPr>
          <p:cNvSpPr/>
          <p:nvPr/>
        </p:nvSpPr>
        <p:spPr>
          <a:xfrm>
            <a:off x="5527437" y="13140383"/>
            <a:ext cx="5641033" cy="5539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7A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AB049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See candidates for selected organelles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EC6AE7E-41F7-F641-BBA5-95AFD2037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58538"/>
          <a:stretch/>
        </p:blipFill>
        <p:spPr>
          <a:xfrm>
            <a:off x="-31623" y="15083546"/>
            <a:ext cx="12248388" cy="213830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22CF926-2048-374B-BE03-6C9A5EF90C52}"/>
              </a:ext>
            </a:extLst>
          </p:cNvPr>
          <p:cNvSpPr/>
          <p:nvPr/>
        </p:nvSpPr>
        <p:spPr>
          <a:xfrm>
            <a:off x="609923" y="15277601"/>
            <a:ext cx="17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Contact Us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ACC802A-E83A-F94A-B201-F76BEADFC104}"/>
              </a:ext>
            </a:extLst>
          </p:cNvPr>
          <p:cNvSpPr/>
          <p:nvPr/>
        </p:nvSpPr>
        <p:spPr>
          <a:xfrm>
            <a:off x="646759" y="16441795"/>
            <a:ext cx="476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www.sorghummetabolicatlas.org</a:t>
            </a:r>
            <a:endParaRPr lang="en-US" sz="2400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0C89FDA-B02C-0A42-98A3-45F3D728A40B}"/>
              </a:ext>
            </a:extLst>
          </p:cNvPr>
          <p:cNvSpPr/>
          <p:nvPr/>
        </p:nvSpPr>
        <p:spPr>
          <a:xfrm>
            <a:off x="646759" y="15880963"/>
            <a:ext cx="11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Cite Us</a:t>
            </a:r>
          </a:p>
        </p:txBody>
      </p:sp>
      <p:pic>
        <p:nvPicPr>
          <p:cNvPr id="1030" name="Picture 6" descr="Picture">
            <a:extLst>
              <a:ext uri="{FF2B5EF4-FFF2-40B4-BE49-F238E27FC236}">
                <a16:creationId xmlns:a16="http://schemas.microsoft.com/office/drawing/2014/main" id="{0243E8D4-C0EA-434E-85E3-403D9A61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" y="17221852"/>
            <a:ext cx="1822614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E69905F-9037-2F40-B710-AF5960509F55}"/>
              </a:ext>
            </a:extLst>
          </p:cNvPr>
          <p:cNvSpPr/>
          <p:nvPr/>
        </p:nvSpPr>
        <p:spPr>
          <a:xfrm>
            <a:off x="9207555" y="15259855"/>
            <a:ext cx="2419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Contribute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882E5D-7853-1E4D-BB72-CCBBF4359EC4}"/>
              </a:ext>
            </a:extLst>
          </p:cNvPr>
          <p:cNvSpPr/>
          <p:nvPr/>
        </p:nvSpPr>
        <p:spPr>
          <a:xfrm>
            <a:off x="9683903" y="15860356"/>
            <a:ext cx="194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Our Funding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C6D3D1-D732-3149-AB6B-52D04E1CB814}"/>
              </a:ext>
            </a:extLst>
          </p:cNvPr>
          <p:cNvSpPr/>
          <p:nvPr/>
        </p:nvSpPr>
        <p:spPr>
          <a:xfrm>
            <a:off x="9405196" y="16482476"/>
            <a:ext cx="2274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 Feedback</a:t>
            </a:r>
          </a:p>
        </p:txBody>
      </p:sp>
      <p:pic>
        <p:nvPicPr>
          <p:cNvPr id="1032" name="Picture 8" descr="Picture">
            <a:extLst>
              <a:ext uri="{FF2B5EF4-FFF2-40B4-BE49-F238E27FC236}">
                <a16:creationId xmlns:a16="http://schemas.microsoft.com/office/drawing/2014/main" id="{D4CC5C9C-B151-714F-A0B6-C9C8641F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91" y="17244374"/>
            <a:ext cx="2098493" cy="6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">
            <a:extLst>
              <a:ext uri="{FF2B5EF4-FFF2-40B4-BE49-F238E27FC236}">
                <a16:creationId xmlns:a16="http://schemas.microsoft.com/office/drawing/2014/main" id="{F03B6E14-177F-2C4F-A55C-3C868C40B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43" y="17221852"/>
            <a:ext cx="894261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">
            <a:extLst>
              <a:ext uri="{FF2B5EF4-FFF2-40B4-BE49-F238E27FC236}">
                <a16:creationId xmlns:a16="http://schemas.microsoft.com/office/drawing/2014/main" id="{5BA4232B-86DF-6142-B9F2-2F11E6C2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823" y="17256576"/>
            <a:ext cx="2458177" cy="5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A4D90E-781C-234A-91F0-78E303775C99}"/>
              </a:ext>
            </a:extLst>
          </p:cNvPr>
          <p:cNvCxnSpPr/>
          <p:nvPr/>
        </p:nvCxnSpPr>
        <p:spPr>
          <a:xfrm>
            <a:off x="7009309" y="8318974"/>
            <a:ext cx="0" cy="407804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27138AD-3654-9443-AC85-E6D312629730}"/>
              </a:ext>
            </a:extLst>
          </p:cNvPr>
          <p:cNvCxnSpPr>
            <a:cxnSpLocks/>
          </p:cNvCxnSpPr>
          <p:nvPr/>
        </p:nvCxnSpPr>
        <p:spPr>
          <a:xfrm flipH="1">
            <a:off x="7005391" y="12397019"/>
            <a:ext cx="4183873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2129F43-1020-F144-B058-B5CF337000A0}"/>
              </a:ext>
            </a:extLst>
          </p:cNvPr>
          <p:cNvSpPr/>
          <p:nvPr/>
        </p:nvSpPr>
        <p:spPr>
          <a:xfrm>
            <a:off x="7015532" y="8492385"/>
            <a:ext cx="3162973" cy="230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CD89BB4-C005-C041-844C-FBA668DB914D}"/>
              </a:ext>
            </a:extLst>
          </p:cNvPr>
          <p:cNvSpPr/>
          <p:nvPr/>
        </p:nvSpPr>
        <p:spPr>
          <a:xfrm>
            <a:off x="7025928" y="9050028"/>
            <a:ext cx="2408132" cy="230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FEC8B9-724B-C043-B600-E334734DFEEE}"/>
              </a:ext>
            </a:extLst>
          </p:cNvPr>
          <p:cNvSpPr/>
          <p:nvPr/>
        </p:nvSpPr>
        <p:spPr>
          <a:xfrm>
            <a:off x="7025928" y="9595210"/>
            <a:ext cx="2014552" cy="230596"/>
          </a:xfrm>
          <a:prstGeom prst="rect">
            <a:avLst/>
          </a:prstGeom>
          <a:solidFill>
            <a:srgbClr val="7AB04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F7E9CA-BFF3-0A4A-B18D-01DB1612A218}"/>
              </a:ext>
            </a:extLst>
          </p:cNvPr>
          <p:cNvSpPr/>
          <p:nvPr/>
        </p:nvSpPr>
        <p:spPr>
          <a:xfrm>
            <a:off x="7025928" y="10138437"/>
            <a:ext cx="2780547" cy="22912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B9D80E5-DCD8-EA41-8D44-ECFB3354BB7F}"/>
              </a:ext>
            </a:extLst>
          </p:cNvPr>
          <p:cNvSpPr/>
          <p:nvPr/>
        </p:nvSpPr>
        <p:spPr>
          <a:xfrm>
            <a:off x="7025929" y="10669795"/>
            <a:ext cx="1091046" cy="229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771F77E-8BC4-BD46-9063-8F6BB65390AF}"/>
              </a:ext>
            </a:extLst>
          </p:cNvPr>
          <p:cNvSpPr/>
          <p:nvPr/>
        </p:nvSpPr>
        <p:spPr>
          <a:xfrm>
            <a:off x="7011826" y="11201153"/>
            <a:ext cx="419481" cy="22884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FEBE0E1-7C58-934A-8518-97DEE6BE95B9}"/>
              </a:ext>
            </a:extLst>
          </p:cNvPr>
          <p:cNvSpPr/>
          <p:nvPr/>
        </p:nvSpPr>
        <p:spPr>
          <a:xfrm>
            <a:off x="7011826" y="11735638"/>
            <a:ext cx="1897508" cy="22883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F13C2-63F5-754A-9A60-3AA566151B42}"/>
              </a:ext>
            </a:extLst>
          </p:cNvPr>
          <p:cNvSpPr/>
          <p:nvPr/>
        </p:nvSpPr>
        <p:spPr>
          <a:xfrm>
            <a:off x="5923128" y="8424258"/>
            <a:ext cx="965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Cytosol</a:t>
            </a: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7A4AE30-CD64-8D47-9562-D9425E381C5A}"/>
              </a:ext>
            </a:extLst>
          </p:cNvPr>
          <p:cNvSpPr/>
          <p:nvPr/>
        </p:nvSpPr>
        <p:spPr>
          <a:xfrm>
            <a:off x="5378837" y="8982010"/>
            <a:ext cx="1599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Mitochondria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853AE24-0E05-4D44-BA6D-4733514753E9}"/>
              </a:ext>
            </a:extLst>
          </p:cNvPr>
          <p:cNvSpPr/>
          <p:nvPr/>
        </p:nvSpPr>
        <p:spPr>
          <a:xfrm>
            <a:off x="5595973" y="9525842"/>
            <a:ext cx="138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Chloroplast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07C2DFA-245E-9844-8254-C26AAD31D9EF}"/>
              </a:ext>
            </a:extLst>
          </p:cNvPr>
          <p:cNvSpPr/>
          <p:nvPr/>
        </p:nvSpPr>
        <p:spPr>
          <a:xfrm>
            <a:off x="5595973" y="10043595"/>
            <a:ext cx="137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Peroxisome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A8A022E-50CB-3048-A2FA-EB00B896BD2C}"/>
              </a:ext>
            </a:extLst>
          </p:cNvPr>
          <p:cNvSpPr/>
          <p:nvPr/>
        </p:nvSpPr>
        <p:spPr>
          <a:xfrm>
            <a:off x="5953570" y="10583587"/>
            <a:ext cx="102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Nucleus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8D2D9E1-C6FE-B246-A45F-8F2038C64DC2}"/>
              </a:ext>
            </a:extLst>
          </p:cNvPr>
          <p:cNvSpPr/>
          <p:nvPr/>
        </p:nvSpPr>
        <p:spPr>
          <a:xfrm>
            <a:off x="5990410" y="11130911"/>
            <a:ext cx="1025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Vacuole</a:t>
            </a:r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F911FCE-EB23-0F44-935E-F072BFEE0187}"/>
              </a:ext>
            </a:extLst>
          </p:cNvPr>
          <p:cNvSpPr/>
          <p:nvPr/>
        </p:nvSpPr>
        <p:spPr>
          <a:xfrm>
            <a:off x="6535109" y="11674178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ER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072193-4661-6A41-80BE-B407EBD995FC}"/>
              </a:ext>
            </a:extLst>
          </p:cNvPr>
          <p:cNvCxnSpPr/>
          <p:nvPr/>
        </p:nvCxnSpPr>
        <p:spPr>
          <a:xfrm>
            <a:off x="8909334" y="12408503"/>
            <a:ext cx="0" cy="1371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1F8F7A-E946-5E45-A919-3A88A75551EA}"/>
              </a:ext>
            </a:extLst>
          </p:cNvPr>
          <p:cNvCxnSpPr/>
          <p:nvPr/>
        </p:nvCxnSpPr>
        <p:spPr>
          <a:xfrm>
            <a:off x="10509021" y="12408503"/>
            <a:ext cx="0" cy="1371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29D2BBA-02A2-2442-B489-A562CEBC391B}"/>
              </a:ext>
            </a:extLst>
          </p:cNvPr>
          <p:cNvSpPr/>
          <p:nvPr/>
        </p:nvSpPr>
        <p:spPr>
          <a:xfrm>
            <a:off x="8745667" y="1255326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BC461E-95B1-444C-8DD9-D2B40925F4C2}"/>
              </a:ext>
            </a:extLst>
          </p:cNvPr>
          <p:cNvSpPr/>
          <p:nvPr/>
        </p:nvSpPr>
        <p:spPr>
          <a:xfrm>
            <a:off x="10286303" y="12564823"/>
            <a:ext cx="456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4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1E16248-73B7-0049-BC5C-BE51D6B459A2}"/>
              </a:ext>
            </a:extLst>
          </p:cNvPr>
          <p:cNvSpPr/>
          <p:nvPr/>
        </p:nvSpPr>
        <p:spPr>
          <a:xfrm>
            <a:off x="6967" y="17221853"/>
            <a:ext cx="12199210" cy="10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worm, invertebrate, night, dark&#10;&#10;Description automatically generated">
            <a:extLst>
              <a:ext uri="{FF2B5EF4-FFF2-40B4-BE49-F238E27FC236}">
                <a16:creationId xmlns:a16="http://schemas.microsoft.com/office/drawing/2014/main" id="{716AA4B4-3163-434D-89EE-12F512549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14640"/>
          <a:stretch/>
        </p:blipFill>
        <p:spPr>
          <a:xfrm>
            <a:off x="-40478" y="1624136"/>
            <a:ext cx="12298680" cy="43964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73B3B3-B61E-1449-8F44-3CD5BAFCB854}"/>
              </a:ext>
            </a:extLst>
          </p:cNvPr>
          <p:cNvCxnSpPr/>
          <p:nvPr/>
        </p:nvCxnSpPr>
        <p:spPr>
          <a:xfrm>
            <a:off x="-371475" y="0"/>
            <a:ext cx="0" cy="685800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501F46-9697-4643-9430-D19D9B2D5931}"/>
              </a:ext>
            </a:extLst>
          </p:cNvPr>
          <p:cNvCxnSpPr/>
          <p:nvPr/>
        </p:nvCxnSpPr>
        <p:spPr>
          <a:xfrm>
            <a:off x="-371475" y="7107307"/>
            <a:ext cx="0" cy="685800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F87A61-37FE-BD4B-B789-81C29C65EED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-419100"/>
            <a:ext cx="12188952" cy="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FB8FCC-A014-1746-8552-551031EFAF84}"/>
              </a:ext>
            </a:extLst>
          </p:cNvPr>
          <p:cNvSpPr txBox="1"/>
          <p:nvPr/>
        </p:nvSpPr>
        <p:spPr>
          <a:xfrm>
            <a:off x="5399158" y="-1065431"/>
            <a:ext cx="13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13.3”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C47C4-DF2F-9E4D-A675-0E50FF5D5CF7}"/>
              </a:ext>
            </a:extLst>
          </p:cNvPr>
          <p:cNvSpPr txBox="1"/>
          <p:nvPr/>
        </p:nvSpPr>
        <p:spPr>
          <a:xfrm>
            <a:off x="-1444782" y="3105835"/>
            <a:ext cx="1073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7.5”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95AD7F-05F9-934C-B26B-3D4ABFD28424}"/>
              </a:ext>
            </a:extLst>
          </p:cNvPr>
          <p:cNvSpPr/>
          <p:nvPr/>
        </p:nvSpPr>
        <p:spPr>
          <a:xfrm>
            <a:off x="-31623" y="-28575"/>
            <a:ext cx="12252960" cy="1657348"/>
          </a:xfrm>
          <a:prstGeom prst="rect">
            <a:avLst/>
          </a:prstGeom>
          <a:solidFill>
            <a:srgbClr val="7AB049"/>
          </a:solidFill>
          <a:ln>
            <a:solidFill>
              <a:srgbClr val="7A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026" name="Picture 2" descr="Sorghum Metabolic Atlas">
            <a:extLst>
              <a:ext uri="{FF2B5EF4-FFF2-40B4-BE49-F238E27FC236}">
                <a16:creationId xmlns:a16="http://schemas.microsoft.com/office/drawing/2014/main" id="{F12E943D-E6F0-0A46-BE40-300380697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63968"/>
            <a:ext cx="2657474" cy="103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E2AC5-06D3-9148-B496-D6E32E9788C5}"/>
              </a:ext>
            </a:extLst>
          </p:cNvPr>
          <p:cNvSpPr txBox="1"/>
          <p:nvPr/>
        </p:nvSpPr>
        <p:spPr>
          <a:xfrm>
            <a:off x="5585381" y="509915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E99F6-6E31-0645-91C7-5ABEDFF8929F}"/>
              </a:ext>
            </a:extLst>
          </p:cNvPr>
          <p:cNvSpPr txBox="1"/>
          <p:nvPr/>
        </p:nvSpPr>
        <p:spPr>
          <a:xfrm>
            <a:off x="7071700" y="509915"/>
            <a:ext cx="1180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A2B01-1D3E-8D4B-94AD-8C168EA5F348}"/>
              </a:ext>
            </a:extLst>
          </p:cNvPr>
          <p:cNvSpPr txBox="1"/>
          <p:nvPr/>
        </p:nvSpPr>
        <p:spPr>
          <a:xfrm>
            <a:off x="8591941" y="509380"/>
            <a:ext cx="1069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FAQs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6D1E8-6949-9D41-872F-8B17227271DA}"/>
              </a:ext>
            </a:extLst>
          </p:cNvPr>
          <p:cNvSpPr txBox="1"/>
          <p:nvPr/>
        </p:nvSpPr>
        <p:spPr>
          <a:xfrm>
            <a:off x="10001636" y="517371"/>
            <a:ext cx="20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BD45D1-50A1-CE41-BBA1-0C6FF82C8C85}"/>
              </a:ext>
            </a:extLst>
          </p:cNvPr>
          <p:cNvSpPr/>
          <p:nvPr/>
        </p:nvSpPr>
        <p:spPr>
          <a:xfrm>
            <a:off x="1919882" y="3978381"/>
            <a:ext cx="8387147" cy="695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 proteins, genes by name, ID, RXNs, PWYs, gene family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872ABC-BA3C-5B44-981F-B973C5A1EBB3}"/>
              </a:ext>
            </a:extLst>
          </p:cNvPr>
          <p:cNvSpPr/>
          <p:nvPr/>
        </p:nvSpPr>
        <p:spPr>
          <a:xfrm>
            <a:off x="1919882" y="4791158"/>
            <a:ext cx="1339255" cy="486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7A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AB049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BE56FA-E0F0-534F-914A-987D20AA1FE5}"/>
              </a:ext>
            </a:extLst>
          </p:cNvPr>
          <p:cNvSpPr/>
          <p:nvPr/>
        </p:nvSpPr>
        <p:spPr>
          <a:xfrm>
            <a:off x="8163455" y="4791156"/>
            <a:ext cx="2253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Advanced 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BD32F-200A-2048-9D87-BC171DC8450F}"/>
              </a:ext>
            </a:extLst>
          </p:cNvPr>
          <p:cNvSpPr/>
          <p:nvPr/>
        </p:nvSpPr>
        <p:spPr>
          <a:xfrm>
            <a:off x="2076855" y="1921314"/>
            <a:ext cx="8171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Sorghum Metabolic Atlas</a:t>
            </a:r>
            <a:endParaRPr lang="en-US" sz="5400" b="1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DF8C7-8832-8E4C-8E76-FE3DADF5C316}"/>
              </a:ext>
            </a:extLst>
          </p:cNvPr>
          <p:cNvSpPr/>
          <p:nvPr/>
        </p:nvSpPr>
        <p:spPr>
          <a:xfrm>
            <a:off x="2438572" y="2844645"/>
            <a:ext cx="73497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Enzyme Localization Database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EC6AE7E-41F7-F641-BBA5-95AFD2037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58538"/>
          <a:stretch/>
        </p:blipFill>
        <p:spPr>
          <a:xfrm>
            <a:off x="-31623" y="15083546"/>
            <a:ext cx="12248388" cy="213830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22CF926-2048-374B-BE03-6C9A5EF90C52}"/>
              </a:ext>
            </a:extLst>
          </p:cNvPr>
          <p:cNvSpPr/>
          <p:nvPr/>
        </p:nvSpPr>
        <p:spPr>
          <a:xfrm>
            <a:off x="609923" y="15277601"/>
            <a:ext cx="17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Contact Us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ACC802A-E83A-F94A-B201-F76BEADFC104}"/>
              </a:ext>
            </a:extLst>
          </p:cNvPr>
          <p:cNvSpPr/>
          <p:nvPr/>
        </p:nvSpPr>
        <p:spPr>
          <a:xfrm>
            <a:off x="646759" y="16441795"/>
            <a:ext cx="476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www.sorghummetabolicatlas.org</a:t>
            </a:r>
            <a:endParaRPr lang="en-US" sz="2400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0C89FDA-B02C-0A42-98A3-45F3D728A40B}"/>
              </a:ext>
            </a:extLst>
          </p:cNvPr>
          <p:cNvSpPr/>
          <p:nvPr/>
        </p:nvSpPr>
        <p:spPr>
          <a:xfrm>
            <a:off x="646759" y="15880963"/>
            <a:ext cx="11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Cite Us</a:t>
            </a:r>
          </a:p>
        </p:txBody>
      </p:sp>
      <p:pic>
        <p:nvPicPr>
          <p:cNvPr id="1030" name="Picture 6" descr="Picture">
            <a:extLst>
              <a:ext uri="{FF2B5EF4-FFF2-40B4-BE49-F238E27FC236}">
                <a16:creationId xmlns:a16="http://schemas.microsoft.com/office/drawing/2014/main" id="{0243E8D4-C0EA-434E-85E3-403D9A61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" y="17221852"/>
            <a:ext cx="1822614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E69905F-9037-2F40-B710-AF5960509F55}"/>
              </a:ext>
            </a:extLst>
          </p:cNvPr>
          <p:cNvSpPr/>
          <p:nvPr/>
        </p:nvSpPr>
        <p:spPr>
          <a:xfrm>
            <a:off x="9207555" y="15259855"/>
            <a:ext cx="2419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Contribute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882E5D-7853-1E4D-BB72-CCBBF4359EC4}"/>
              </a:ext>
            </a:extLst>
          </p:cNvPr>
          <p:cNvSpPr/>
          <p:nvPr/>
        </p:nvSpPr>
        <p:spPr>
          <a:xfrm>
            <a:off x="9683903" y="15860356"/>
            <a:ext cx="194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Our Funding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C6D3D1-D732-3149-AB6B-52D04E1CB814}"/>
              </a:ext>
            </a:extLst>
          </p:cNvPr>
          <p:cNvSpPr/>
          <p:nvPr/>
        </p:nvSpPr>
        <p:spPr>
          <a:xfrm>
            <a:off x="9405196" y="16482476"/>
            <a:ext cx="2274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 Feedback</a:t>
            </a:r>
          </a:p>
        </p:txBody>
      </p:sp>
      <p:pic>
        <p:nvPicPr>
          <p:cNvPr id="1032" name="Picture 8" descr="Picture">
            <a:extLst>
              <a:ext uri="{FF2B5EF4-FFF2-40B4-BE49-F238E27FC236}">
                <a16:creationId xmlns:a16="http://schemas.microsoft.com/office/drawing/2014/main" id="{D4CC5C9C-B151-714F-A0B6-C9C8641F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91" y="17244374"/>
            <a:ext cx="2098493" cy="6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">
            <a:extLst>
              <a:ext uri="{FF2B5EF4-FFF2-40B4-BE49-F238E27FC236}">
                <a16:creationId xmlns:a16="http://schemas.microsoft.com/office/drawing/2014/main" id="{F03B6E14-177F-2C4F-A55C-3C868C40B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43" y="17221852"/>
            <a:ext cx="894261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">
            <a:extLst>
              <a:ext uri="{FF2B5EF4-FFF2-40B4-BE49-F238E27FC236}">
                <a16:creationId xmlns:a16="http://schemas.microsoft.com/office/drawing/2014/main" id="{5BA4232B-86DF-6142-B9F2-2F11E6C2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823" y="17256576"/>
            <a:ext cx="2458177" cy="5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75665A-CB3C-EC49-A3AE-81B561B6E1DF}"/>
              </a:ext>
            </a:extLst>
          </p:cNvPr>
          <p:cNvSpPr/>
          <p:nvPr/>
        </p:nvSpPr>
        <p:spPr>
          <a:xfrm>
            <a:off x="896112" y="6656832"/>
            <a:ext cx="10113264" cy="192024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 perform an advanced search:</a:t>
            </a:r>
          </a:p>
          <a:p>
            <a:r>
              <a:rPr lang="en-US" sz="24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Select queries from below and add to search</a:t>
            </a:r>
          </a:p>
          <a:p>
            <a:r>
              <a:rPr lang="en-US" sz="24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Add operators (above) for complex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C85902-5174-7C41-9CA7-4AA305D88B06}"/>
              </a:ext>
            </a:extLst>
          </p:cNvPr>
          <p:cNvSpPr/>
          <p:nvPr/>
        </p:nvSpPr>
        <p:spPr>
          <a:xfrm>
            <a:off x="789020" y="8982444"/>
            <a:ext cx="5825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Search </a:t>
            </a:r>
            <a:r>
              <a:rPr lang="en-US" sz="24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Sorghum bicolor </a:t>
            </a: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proteins with …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2CA641-A049-9240-8E30-E0CE83DD841E}"/>
              </a:ext>
            </a:extLst>
          </p:cNvPr>
          <p:cNvCxnSpPr/>
          <p:nvPr/>
        </p:nvCxnSpPr>
        <p:spPr>
          <a:xfrm>
            <a:off x="609923" y="10021824"/>
            <a:ext cx="10618909" cy="0"/>
          </a:xfrm>
          <a:prstGeom prst="line">
            <a:avLst/>
          </a:prstGeom>
          <a:ln w="31750">
            <a:solidFill>
              <a:srgbClr val="7AB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8E76E3B-A669-D547-BB48-EA436E92DDC3}"/>
              </a:ext>
            </a:extLst>
          </p:cNvPr>
          <p:cNvSpPr/>
          <p:nvPr/>
        </p:nvSpPr>
        <p:spPr>
          <a:xfrm>
            <a:off x="918276" y="9531798"/>
            <a:ext cx="1891586" cy="490026"/>
          </a:xfrm>
          <a:prstGeom prst="rect">
            <a:avLst/>
          </a:prstGeom>
          <a:solidFill>
            <a:srgbClr val="7AB049"/>
          </a:solidFill>
          <a:ln w="25400">
            <a:solidFill>
              <a:srgbClr val="7A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Subcellular Loc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C882EA1-E729-5343-9797-775AEED9150E}"/>
              </a:ext>
            </a:extLst>
          </p:cNvPr>
          <p:cNvSpPr/>
          <p:nvPr/>
        </p:nvSpPr>
        <p:spPr>
          <a:xfrm>
            <a:off x="2939118" y="9531797"/>
            <a:ext cx="1891586" cy="49002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7A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Methods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50BFBA7-8273-7F44-937B-1D5201E43593}"/>
              </a:ext>
            </a:extLst>
          </p:cNvPr>
          <p:cNvSpPr/>
          <p:nvPr/>
        </p:nvSpPr>
        <p:spPr>
          <a:xfrm>
            <a:off x="4973584" y="9531798"/>
            <a:ext cx="1891586" cy="49002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7A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Tags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F5BC114-C804-224C-B079-3AFAB09DFE70}"/>
              </a:ext>
            </a:extLst>
          </p:cNvPr>
          <p:cNvSpPr/>
          <p:nvPr/>
        </p:nvSpPr>
        <p:spPr>
          <a:xfrm>
            <a:off x="6998532" y="9531798"/>
            <a:ext cx="1891586" cy="49002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7A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Gene Family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808865-3F11-C041-AEB1-9AE57833A498}"/>
              </a:ext>
            </a:extLst>
          </p:cNvPr>
          <p:cNvSpPr/>
          <p:nvPr/>
        </p:nvSpPr>
        <p:spPr>
          <a:xfrm>
            <a:off x="9522031" y="6195777"/>
            <a:ext cx="720069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AND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845741-B40A-D545-B098-C790190AA656}"/>
              </a:ext>
            </a:extLst>
          </p:cNvPr>
          <p:cNvSpPr/>
          <p:nvPr/>
        </p:nvSpPr>
        <p:spPr>
          <a:xfrm>
            <a:off x="10390121" y="6195777"/>
            <a:ext cx="530915" cy="3693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 anchor="ctr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918545-3956-6D45-B18E-EA7A6E01D9AC}"/>
              </a:ext>
            </a:extLst>
          </p:cNvPr>
          <p:cNvSpPr/>
          <p:nvPr/>
        </p:nvSpPr>
        <p:spPr>
          <a:xfrm>
            <a:off x="1064368" y="10496026"/>
            <a:ext cx="102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Nucleus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95B0A29-484A-4D43-9603-B66A02762A59}"/>
              </a:ext>
            </a:extLst>
          </p:cNvPr>
          <p:cNvSpPr/>
          <p:nvPr/>
        </p:nvSpPr>
        <p:spPr>
          <a:xfrm>
            <a:off x="4562457" y="10489693"/>
            <a:ext cx="1599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Mitochondria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EBF95FD-8A0C-0F40-8EDD-F0F202D98C02}"/>
              </a:ext>
            </a:extLst>
          </p:cNvPr>
          <p:cNvSpPr/>
          <p:nvPr/>
        </p:nvSpPr>
        <p:spPr>
          <a:xfrm>
            <a:off x="3058644" y="11030655"/>
            <a:ext cx="965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Cytosol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8E9406-EF28-2841-96AD-0F8FE530F3FB}"/>
              </a:ext>
            </a:extLst>
          </p:cNvPr>
          <p:cNvSpPr/>
          <p:nvPr/>
        </p:nvSpPr>
        <p:spPr>
          <a:xfrm>
            <a:off x="4546474" y="11014706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Plasma-membrane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A33968A-2DAB-0641-BBBD-42D93106915E}"/>
              </a:ext>
            </a:extLst>
          </p:cNvPr>
          <p:cNvSpPr/>
          <p:nvPr/>
        </p:nvSpPr>
        <p:spPr>
          <a:xfrm>
            <a:off x="4562457" y="11575624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ER</a:t>
            </a:r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29E148B-968E-384F-A78B-49AD6875AA30}"/>
              </a:ext>
            </a:extLst>
          </p:cNvPr>
          <p:cNvSpPr/>
          <p:nvPr/>
        </p:nvSpPr>
        <p:spPr>
          <a:xfrm>
            <a:off x="3058644" y="10492798"/>
            <a:ext cx="77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Golgi</a:t>
            </a:r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7DB7E8A-F8DD-7B4F-8E99-812D683EB33D}"/>
              </a:ext>
            </a:extLst>
          </p:cNvPr>
          <p:cNvSpPr/>
          <p:nvPr/>
        </p:nvSpPr>
        <p:spPr>
          <a:xfrm>
            <a:off x="3058644" y="1157562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Plastid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60FC6FF-8523-B449-8E22-BAA8711EC94C}"/>
              </a:ext>
            </a:extLst>
          </p:cNvPr>
          <p:cNvSpPr/>
          <p:nvPr/>
        </p:nvSpPr>
        <p:spPr>
          <a:xfrm>
            <a:off x="1064368" y="11014706"/>
            <a:ext cx="137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Peroxisome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5753DA2-74B2-2C4F-8557-E51ED5BD4230}"/>
              </a:ext>
            </a:extLst>
          </p:cNvPr>
          <p:cNvSpPr/>
          <p:nvPr/>
        </p:nvSpPr>
        <p:spPr>
          <a:xfrm>
            <a:off x="1064695" y="11529210"/>
            <a:ext cx="1025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Vacuole</a:t>
            </a:r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1ED812C-9C77-314C-85F4-F287A129ABB5}"/>
              </a:ext>
            </a:extLst>
          </p:cNvPr>
          <p:cNvSpPr>
            <a:spLocks noChangeAspect="1"/>
          </p:cNvSpPr>
          <p:nvPr/>
        </p:nvSpPr>
        <p:spPr>
          <a:xfrm>
            <a:off x="781116" y="10508812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38AD752-3F11-704C-86B5-CDE3AC1DAD7F}"/>
              </a:ext>
            </a:extLst>
          </p:cNvPr>
          <p:cNvSpPr>
            <a:spLocks noChangeAspect="1"/>
          </p:cNvSpPr>
          <p:nvPr/>
        </p:nvSpPr>
        <p:spPr>
          <a:xfrm>
            <a:off x="789020" y="11063800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6DC21E0-AE63-FA44-8871-2269F7076C39}"/>
              </a:ext>
            </a:extLst>
          </p:cNvPr>
          <p:cNvSpPr>
            <a:spLocks noChangeAspect="1"/>
          </p:cNvSpPr>
          <p:nvPr/>
        </p:nvSpPr>
        <p:spPr>
          <a:xfrm>
            <a:off x="789020" y="11582480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00EB406-8380-1546-A0B3-3C31E90AFE4E}"/>
              </a:ext>
            </a:extLst>
          </p:cNvPr>
          <p:cNvSpPr>
            <a:spLocks noChangeAspect="1"/>
          </p:cNvSpPr>
          <p:nvPr/>
        </p:nvSpPr>
        <p:spPr>
          <a:xfrm>
            <a:off x="2753187" y="10537199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A4EEB96-AAA0-2D48-ACDE-53950AB8252C}"/>
              </a:ext>
            </a:extLst>
          </p:cNvPr>
          <p:cNvSpPr>
            <a:spLocks noChangeAspect="1"/>
          </p:cNvSpPr>
          <p:nvPr/>
        </p:nvSpPr>
        <p:spPr>
          <a:xfrm>
            <a:off x="2753187" y="11062212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661F086-A436-3B42-8688-F72595607E59}"/>
              </a:ext>
            </a:extLst>
          </p:cNvPr>
          <p:cNvSpPr>
            <a:spLocks noChangeAspect="1"/>
          </p:cNvSpPr>
          <p:nvPr/>
        </p:nvSpPr>
        <p:spPr>
          <a:xfrm>
            <a:off x="4272154" y="10537199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CF478BB-CFFB-4341-B3D3-D2CBB52CDFF8}"/>
              </a:ext>
            </a:extLst>
          </p:cNvPr>
          <p:cNvSpPr>
            <a:spLocks noChangeAspect="1"/>
          </p:cNvSpPr>
          <p:nvPr/>
        </p:nvSpPr>
        <p:spPr>
          <a:xfrm>
            <a:off x="4282590" y="11058836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B1B4AFD-3BAA-2340-B3E7-976707B4F01D}"/>
              </a:ext>
            </a:extLst>
          </p:cNvPr>
          <p:cNvSpPr>
            <a:spLocks noChangeAspect="1"/>
          </p:cNvSpPr>
          <p:nvPr/>
        </p:nvSpPr>
        <p:spPr>
          <a:xfrm>
            <a:off x="4282590" y="11575623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EBB50B-7AAF-AE46-BAEC-73A34D456741}"/>
              </a:ext>
            </a:extLst>
          </p:cNvPr>
          <p:cNvGrpSpPr/>
          <p:nvPr/>
        </p:nvGrpSpPr>
        <p:grpSpPr>
          <a:xfrm rot="5400000">
            <a:off x="8082290" y="9334313"/>
            <a:ext cx="1853496" cy="3691724"/>
            <a:chOff x="1595342" y="8066909"/>
            <a:chExt cx="2523374" cy="4993103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AEC7C72E-782D-F544-96FC-5B82BDC0A1E0}"/>
                </a:ext>
              </a:extLst>
            </p:cNvPr>
            <p:cNvSpPr/>
            <p:nvPr/>
          </p:nvSpPr>
          <p:spPr>
            <a:xfrm>
              <a:off x="1595342" y="8066909"/>
              <a:ext cx="2406167" cy="489928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7B066FCB-0008-F54E-A810-48EB4E643446}"/>
                </a:ext>
              </a:extLst>
            </p:cNvPr>
            <p:cNvSpPr/>
            <p:nvPr/>
          </p:nvSpPr>
          <p:spPr>
            <a:xfrm>
              <a:off x="1712549" y="8160730"/>
              <a:ext cx="2406167" cy="4899282"/>
            </a:xfrm>
            <a:prstGeom prst="roundRect">
              <a:avLst/>
            </a:prstGeom>
            <a:solidFill>
              <a:srgbClr val="F4F1F6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00BCB97-231B-B945-AAEF-404735E8E9FF}"/>
                </a:ext>
              </a:extLst>
            </p:cNvPr>
            <p:cNvSpPr/>
            <p:nvPr/>
          </p:nvSpPr>
          <p:spPr>
            <a:xfrm rot="2365425">
              <a:off x="2223452" y="8377939"/>
              <a:ext cx="877056" cy="111318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5A3BFFB-E057-3B49-B8E7-17F3948CB1C5}"/>
                </a:ext>
              </a:extLst>
            </p:cNvPr>
            <p:cNvSpPr/>
            <p:nvPr/>
          </p:nvSpPr>
          <p:spPr>
            <a:xfrm rot="3230607">
              <a:off x="2202356" y="10865392"/>
              <a:ext cx="305393" cy="45637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CF2956C3-1E8F-9E46-823B-265681FB4FE3}"/>
                </a:ext>
              </a:extLst>
            </p:cNvPr>
            <p:cNvSpPr/>
            <p:nvPr/>
          </p:nvSpPr>
          <p:spPr>
            <a:xfrm rot="5400000">
              <a:off x="2298604" y="11262515"/>
              <a:ext cx="1234056" cy="174916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Moon 120">
              <a:extLst>
                <a:ext uri="{FF2B5EF4-FFF2-40B4-BE49-F238E27FC236}">
                  <a16:creationId xmlns:a16="http://schemas.microsoft.com/office/drawing/2014/main" id="{54B1C87D-F4D2-A24F-9771-DB437A08B943}"/>
                </a:ext>
              </a:extLst>
            </p:cNvPr>
            <p:cNvSpPr/>
            <p:nvPr/>
          </p:nvSpPr>
          <p:spPr>
            <a:xfrm rot="14293417">
              <a:off x="2785443" y="8986559"/>
              <a:ext cx="305393" cy="1002104"/>
            </a:xfrm>
            <a:prstGeom prst="moon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D84257D-FDA3-3646-9EDB-8F002EA984D6}"/>
                </a:ext>
              </a:extLst>
            </p:cNvPr>
            <p:cNvSpPr/>
            <p:nvPr/>
          </p:nvSpPr>
          <p:spPr>
            <a:xfrm>
              <a:off x="3273999" y="9936635"/>
              <a:ext cx="388246" cy="899024"/>
            </a:xfrm>
            <a:prstGeom prst="ellipse">
              <a:avLst/>
            </a:prstGeom>
            <a:solidFill>
              <a:srgbClr val="7AB049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DD6827-86FC-B44A-9D3F-7CB314E29BDA}"/>
              </a:ext>
            </a:extLst>
          </p:cNvPr>
          <p:cNvGrpSpPr/>
          <p:nvPr/>
        </p:nvGrpSpPr>
        <p:grpSpPr>
          <a:xfrm>
            <a:off x="2746814" y="11579223"/>
            <a:ext cx="287065" cy="280834"/>
            <a:chOff x="315493" y="8120673"/>
            <a:chExt cx="287065" cy="28083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4C2E043-C463-3946-AFDF-66B9495155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974" y="8120673"/>
              <a:ext cx="274320" cy="27432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D32074A-05FC-8548-87FD-706A238F6B53}"/>
                </a:ext>
              </a:extLst>
            </p:cNvPr>
            <p:cNvCxnSpPr>
              <a:cxnSpLocks/>
            </p:cNvCxnSpPr>
            <p:nvPr/>
          </p:nvCxnSpPr>
          <p:spPr>
            <a:xfrm>
              <a:off x="315493" y="8143622"/>
              <a:ext cx="287065" cy="25788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BC4A091-48FA-F54E-88EC-DEB675427B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824" y="8138674"/>
              <a:ext cx="264904" cy="26283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964AF51-1F85-0643-908B-4F0B9EDEACEC}"/>
              </a:ext>
            </a:extLst>
          </p:cNvPr>
          <p:cNvSpPr/>
          <p:nvPr/>
        </p:nvSpPr>
        <p:spPr>
          <a:xfrm>
            <a:off x="894192" y="6646198"/>
            <a:ext cx="10113264" cy="192024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Subcellular Loc is [Plastid] AND Methods is [Egeria </a:t>
            </a:r>
            <a:r>
              <a:rPr lang="en-US" sz="2000" dirty="0" err="1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densa</a:t>
            </a:r>
            <a:r>
              <a:rPr lang="en-US" sz="20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] AND Tags is [GFP, RFP] </a:t>
            </a:r>
          </a:p>
        </p:txBody>
      </p:sp>
    </p:spTree>
    <p:extLst>
      <p:ext uri="{BB962C8B-B14F-4D97-AF65-F5344CB8AC3E}">
        <p14:creationId xmlns:p14="http://schemas.microsoft.com/office/powerpoint/2010/main" val="626989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1E16248-73B7-0049-BC5C-BE51D6B459A2}"/>
              </a:ext>
            </a:extLst>
          </p:cNvPr>
          <p:cNvSpPr/>
          <p:nvPr/>
        </p:nvSpPr>
        <p:spPr>
          <a:xfrm>
            <a:off x="6967" y="17221853"/>
            <a:ext cx="12199210" cy="10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355A430-AD23-434A-A2CC-0CFD5CBF0C3B}"/>
              </a:ext>
            </a:extLst>
          </p:cNvPr>
          <p:cNvSpPr/>
          <p:nvPr/>
        </p:nvSpPr>
        <p:spPr>
          <a:xfrm>
            <a:off x="13354139" y="8198382"/>
            <a:ext cx="4961640" cy="6583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33AD06D-40D3-C748-A002-BB9E6DF72F7A}"/>
              </a:ext>
            </a:extLst>
          </p:cNvPr>
          <p:cNvSpPr/>
          <p:nvPr/>
        </p:nvSpPr>
        <p:spPr>
          <a:xfrm>
            <a:off x="1595342" y="8066909"/>
            <a:ext cx="2406167" cy="489928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A picture containing worm, invertebrate, night, dark&#10;&#10;Description automatically generated">
            <a:extLst>
              <a:ext uri="{FF2B5EF4-FFF2-40B4-BE49-F238E27FC236}">
                <a16:creationId xmlns:a16="http://schemas.microsoft.com/office/drawing/2014/main" id="{716AA4B4-3163-434D-89EE-12F512549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14640"/>
          <a:stretch/>
        </p:blipFill>
        <p:spPr>
          <a:xfrm>
            <a:off x="-40478" y="1624136"/>
            <a:ext cx="12298680" cy="43964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73B3B3-B61E-1449-8F44-3CD5BAFCB854}"/>
              </a:ext>
            </a:extLst>
          </p:cNvPr>
          <p:cNvCxnSpPr/>
          <p:nvPr/>
        </p:nvCxnSpPr>
        <p:spPr>
          <a:xfrm>
            <a:off x="-371475" y="0"/>
            <a:ext cx="0" cy="685800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501F46-9697-4643-9430-D19D9B2D5931}"/>
              </a:ext>
            </a:extLst>
          </p:cNvPr>
          <p:cNvCxnSpPr/>
          <p:nvPr/>
        </p:nvCxnSpPr>
        <p:spPr>
          <a:xfrm>
            <a:off x="-371475" y="7107307"/>
            <a:ext cx="0" cy="685800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F87A61-37FE-BD4B-B789-81C29C65EED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-419100"/>
            <a:ext cx="12188952" cy="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FB8FCC-A014-1746-8552-551031EFAF84}"/>
              </a:ext>
            </a:extLst>
          </p:cNvPr>
          <p:cNvSpPr txBox="1"/>
          <p:nvPr/>
        </p:nvSpPr>
        <p:spPr>
          <a:xfrm>
            <a:off x="5399158" y="-1065431"/>
            <a:ext cx="13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13.3”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C47C4-DF2F-9E4D-A675-0E50FF5D5CF7}"/>
              </a:ext>
            </a:extLst>
          </p:cNvPr>
          <p:cNvSpPr txBox="1"/>
          <p:nvPr/>
        </p:nvSpPr>
        <p:spPr>
          <a:xfrm>
            <a:off x="-1444782" y="3105835"/>
            <a:ext cx="1073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7.5”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95AD7F-05F9-934C-B26B-3D4ABFD28424}"/>
              </a:ext>
            </a:extLst>
          </p:cNvPr>
          <p:cNvSpPr/>
          <p:nvPr/>
        </p:nvSpPr>
        <p:spPr>
          <a:xfrm>
            <a:off x="-31623" y="-28575"/>
            <a:ext cx="12252960" cy="1657348"/>
          </a:xfrm>
          <a:prstGeom prst="rect">
            <a:avLst/>
          </a:prstGeom>
          <a:solidFill>
            <a:srgbClr val="46C2C0"/>
          </a:solidFill>
          <a:ln>
            <a:solidFill>
              <a:srgbClr val="7A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026" name="Picture 2" descr="Sorghum Metabolic Atlas">
            <a:extLst>
              <a:ext uri="{FF2B5EF4-FFF2-40B4-BE49-F238E27FC236}">
                <a16:creationId xmlns:a16="http://schemas.microsoft.com/office/drawing/2014/main" id="{F12E943D-E6F0-0A46-BE40-300380697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63968"/>
            <a:ext cx="2657474" cy="103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E2AC5-06D3-9148-B496-D6E32E9788C5}"/>
              </a:ext>
            </a:extLst>
          </p:cNvPr>
          <p:cNvSpPr txBox="1"/>
          <p:nvPr/>
        </p:nvSpPr>
        <p:spPr>
          <a:xfrm>
            <a:off x="5585381" y="509915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E99F6-6E31-0645-91C7-5ABEDFF8929F}"/>
              </a:ext>
            </a:extLst>
          </p:cNvPr>
          <p:cNvSpPr txBox="1"/>
          <p:nvPr/>
        </p:nvSpPr>
        <p:spPr>
          <a:xfrm>
            <a:off x="7071700" y="509915"/>
            <a:ext cx="1180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A2B01-1D3E-8D4B-94AD-8C168EA5F348}"/>
              </a:ext>
            </a:extLst>
          </p:cNvPr>
          <p:cNvSpPr txBox="1"/>
          <p:nvPr/>
        </p:nvSpPr>
        <p:spPr>
          <a:xfrm>
            <a:off x="8591941" y="509380"/>
            <a:ext cx="1069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FAQs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6D1E8-6949-9D41-872F-8B17227271DA}"/>
              </a:ext>
            </a:extLst>
          </p:cNvPr>
          <p:cNvSpPr txBox="1"/>
          <p:nvPr/>
        </p:nvSpPr>
        <p:spPr>
          <a:xfrm>
            <a:off x="10001636" y="517371"/>
            <a:ext cx="20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BD45D1-50A1-CE41-BBA1-0C6FF82C8C85}"/>
              </a:ext>
            </a:extLst>
          </p:cNvPr>
          <p:cNvSpPr/>
          <p:nvPr/>
        </p:nvSpPr>
        <p:spPr>
          <a:xfrm>
            <a:off x="1919882" y="3978381"/>
            <a:ext cx="8387147" cy="695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 proteins, genes by name, ID, RXNs, PWYs, gene family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872ABC-BA3C-5B44-981F-B973C5A1EBB3}"/>
              </a:ext>
            </a:extLst>
          </p:cNvPr>
          <p:cNvSpPr/>
          <p:nvPr/>
        </p:nvSpPr>
        <p:spPr>
          <a:xfrm>
            <a:off x="1919882" y="4791158"/>
            <a:ext cx="1339255" cy="486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46C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6C2C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BE56FA-E0F0-534F-914A-987D20AA1FE5}"/>
              </a:ext>
            </a:extLst>
          </p:cNvPr>
          <p:cNvSpPr/>
          <p:nvPr/>
        </p:nvSpPr>
        <p:spPr>
          <a:xfrm>
            <a:off x="8163455" y="4791156"/>
            <a:ext cx="2253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Advanced 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BD32F-200A-2048-9D87-BC171DC8450F}"/>
              </a:ext>
            </a:extLst>
          </p:cNvPr>
          <p:cNvSpPr/>
          <p:nvPr/>
        </p:nvSpPr>
        <p:spPr>
          <a:xfrm>
            <a:off x="2076855" y="1921314"/>
            <a:ext cx="8171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Sorghum Metabolic Atlas</a:t>
            </a:r>
            <a:endParaRPr lang="en-US" sz="5400" b="1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DF8C7-8832-8E4C-8E76-FE3DADF5C316}"/>
              </a:ext>
            </a:extLst>
          </p:cNvPr>
          <p:cNvSpPr/>
          <p:nvPr/>
        </p:nvSpPr>
        <p:spPr>
          <a:xfrm>
            <a:off x="2438572" y="2844645"/>
            <a:ext cx="73497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Enzyme Localization Database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EF5089-55DE-9C48-A49E-D3F77B6B3361}"/>
              </a:ext>
            </a:extLst>
          </p:cNvPr>
          <p:cNvSpPr/>
          <p:nvPr/>
        </p:nvSpPr>
        <p:spPr>
          <a:xfrm>
            <a:off x="2796939" y="7069763"/>
            <a:ext cx="65950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or Browse Localization by Organelle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C4AE19-11E5-2E4F-B81C-3EE4A679D537}"/>
              </a:ext>
            </a:extLst>
          </p:cNvPr>
          <p:cNvSpPr/>
          <p:nvPr/>
        </p:nvSpPr>
        <p:spPr>
          <a:xfrm>
            <a:off x="1712549" y="8160730"/>
            <a:ext cx="2406167" cy="4899282"/>
          </a:xfrm>
          <a:prstGeom prst="roundRect">
            <a:avLst/>
          </a:prstGeom>
          <a:solidFill>
            <a:srgbClr val="F4F1F6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8B7658-A52F-FE42-A4D0-F4DD2A543787}"/>
              </a:ext>
            </a:extLst>
          </p:cNvPr>
          <p:cNvSpPr/>
          <p:nvPr/>
        </p:nvSpPr>
        <p:spPr>
          <a:xfrm rot="2365425">
            <a:off x="2223452" y="8377939"/>
            <a:ext cx="877056" cy="1113184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4461F3-4131-1E4C-9C47-8A8050006957}"/>
              </a:ext>
            </a:extLst>
          </p:cNvPr>
          <p:cNvSpPr/>
          <p:nvPr/>
        </p:nvSpPr>
        <p:spPr>
          <a:xfrm rot="3230607">
            <a:off x="2202356" y="10865392"/>
            <a:ext cx="305393" cy="456371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6292D04-305C-704F-AD69-5D406F843EBC}"/>
              </a:ext>
            </a:extLst>
          </p:cNvPr>
          <p:cNvSpPr/>
          <p:nvPr/>
        </p:nvSpPr>
        <p:spPr>
          <a:xfrm rot="5400000">
            <a:off x="2298604" y="11262515"/>
            <a:ext cx="1234056" cy="174916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oon 31">
            <a:extLst>
              <a:ext uri="{FF2B5EF4-FFF2-40B4-BE49-F238E27FC236}">
                <a16:creationId xmlns:a16="http://schemas.microsoft.com/office/drawing/2014/main" id="{04902854-D22D-8B4B-B77E-996A3FC59C78}"/>
              </a:ext>
            </a:extLst>
          </p:cNvPr>
          <p:cNvSpPr/>
          <p:nvPr/>
        </p:nvSpPr>
        <p:spPr>
          <a:xfrm rot="14293417">
            <a:off x="2785443" y="8986559"/>
            <a:ext cx="305393" cy="1002104"/>
          </a:xfrm>
          <a:prstGeom prst="moon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9D35F6-DBAB-DB49-8741-422B47FD6BBD}"/>
              </a:ext>
            </a:extLst>
          </p:cNvPr>
          <p:cNvSpPr/>
          <p:nvPr/>
        </p:nvSpPr>
        <p:spPr>
          <a:xfrm>
            <a:off x="3273999" y="9936635"/>
            <a:ext cx="388246" cy="899024"/>
          </a:xfrm>
          <a:prstGeom prst="ellipse">
            <a:avLst/>
          </a:prstGeom>
          <a:solidFill>
            <a:srgbClr val="46C2C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36F141-4009-554E-AE57-0944DE243B00}"/>
              </a:ext>
            </a:extLst>
          </p:cNvPr>
          <p:cNvSpPr/>
          <p:nvPr/>
        </p:nvSpPr>
        <p:spPr>
          <a:xfrm>
            <a:off x="1614489" y="13275539"/>
            <a:ext cx="276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Click organelle to select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284701-CBF2-D94B-B3A3-372078C0C61E}"/>
              </a:ext>
            </a:extLst>
          </p:cNvPr>
          <p:cNvSpPr/>
          <p:nvPr/>
        </p:nvSpPr>
        <p:spPr>
          <a:xfrm>
            <a:off x="5527437" y="13140383"/>
            <a:ext cx="5641033" cy="5539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46C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6C2C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See candidates for selected organelles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EC6AE7E-41F7-F641-BBA5-95AFD2037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58538"/>
          <a:stretch/>
        </p:blipFill>
        <p:spPr>
          <a:xfrm>
            <a:off x="-31623" y="15083546"/>
            <a:ext cx="12248388" cy="213830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22CF926-2048-374B-BE03-6C9A5EF90C52}"/>
              </a:ext>
            </a:extLst>
          </p:cNvPr>
          <p:cNvSpPr/>
          <p:nvPr/>
        </p:nvSpPr>
        <p:spPr>
          <a:xfrm>
            <a:off x="609923" y="15277601"/>
            <a:ext cx="17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Contact Us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ACC802A-E83A-F94A-B201-F76BEADFC104}"/>
              </a:ext>
            </a:extLst>
          </p:cNvPr>
          <p:cNvSpPr/>
          <p:nvPr/>
        </p:nvSpPr>
        <p:spPr>
          <a:xfrm>
            <a:off x="646759" y="16441795"/>
            <a:ext cx="476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www.sorghummetabolicatlas.org</a:t>
            </a:r>
            <a:endParaRPr lang="en-US" sz="2400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0C89FDA-B02C-0A42-98A3-45F3D728A40B}"/>
              </a:ext>
            </a:extLst>
          </p:cNvPr>
          <p:cNvSpPr/>
          <p:nvPr/>
        </p:nvSpPr>
        <p:spPr>
          <a:xfrm>
            <a:off x="646759" y="15880963"/>
            <a:ext cx="11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Cite Us</a:t>
            </a:r>
          </a:p>
        </p:txBody>
      </p:sp>
      <p:pic>
        <p:nvPicPr>
          <p:cNvPr id="1030" name="Picture 6" descr="Picture">
            <a:extLst>
              <a:ext uri="{FF2B5EF4-FFF2-40B4-BE49-F238E27FC236}">
                <a16:creationId xmlns:a16="http://schemas.microsoft.com/office/drawing/2014/main" id="{0243E8D4-C0EA-434E-85E3-403D9A61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" y="17221852"/>
            <a:ext cx="1822614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E69905F-9037-2F40-B710-AF5960509F55}"/>
              </a:ext>
            </a:extLst>
          </p:cNvPr>
          <p:cNvSpPr/>
          <p:nvPr/>
        </p:nvSpPr>
        <p:spPr>
          <a:xfrm>
            <a:off x="9207555" y="15259855"/>
            <a:ext cx="2419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Contribute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882E5D-7853-1E4D-BB72-CCBBF4359EC4}"/>
              </a:ext>
            </a:extLst>
          </p:cNvPr>
          <p:cNvSpPr/>
          <p:nvPr/>
        </p:nvSpPr>
        <p:spPr>
          <a:xfrm>
            <a:off x="9683903" y="15860356"/>
            <a:ext cx="194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Our Funding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C6D3D1-D732-3149-AB6B-52D04E1CB814}"/>
              </a:ext>
            </a:extLst>
          </p:cNvPr>
          <p:cNvSpPr/>
          <p:nvPr/>
        </p:nvSpPr>
        <p:spPr>
          <a:xfrm>
            <a:off x="9405196" y="16482476"/>
            <a:ext cx="2274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 Feedback</a:t>
            </a:r>
          </a:p>
        </p:txBody>
      </p:sp>
      <p:pic>
        <p:nvPicPr>
          <p:cNvPr id="1032" name="Picture 8" descr="Picture">
            <a:extLst>
              <a:ext uri="{FF2B5EF4-FFF2-40B4-BE49-F238E27FC236}">
                <a16:creationId xmlns:a16="http://schemas.microsoft.com/office/drawing/2014/main" id="{D4CC5C9C-B151-714F-A0B6-C9C8641F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91" y="17244374"/>
            <a:ext cx="2098493" cy="6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">
            <a:extLst>
              <a:ext uri="{FF2B5EF4-FFF2-40B4-BE49-F238E27FC236}">
                <a16:creationId xmlns:a16="http://schemas.microsoft.com/office/drawing/2014/main" id="{F03B6E14-177F-2C4F-A55C-3C868C40B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43" y="17221852"/>
            <a:ext cx="894261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">
            <a:extLst>
              <a:ext uri="{FF2B5EF4-FFF2-40B4-BE49-F238E27FC236}">
                <a16:creationId xmlns:a16="http://schemas.microsoft.com/office/drawing/2014/main" id="{5BA4232B-86DF-6142-B9F2-2F11E6C2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823" y="17256576"/>
            <a:ext cx="2458177" cy="5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A4D90E-781C-234A-91F0-78E303775C99}"/>
              </a:ext>
            </a:extLst>
          </p:cNvPr>
          <p:cNvCxnSpPr/>
          <p:nvPr/>
        </p:nvCxnSpPr>
        <p:spPr>
          <a:xfrm>
            <a:off x="7009309" y="8318974"/>
            <a:ext cx="0" cy="407804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27138AD-3654-9443-AC85-E6D312629730}"/>
              </a:ext>
            </a:extLst>
          </p:cNvPr>
          <p:cNvCxnSpPr>
            <a:cxnSpLocks/>
          </p:cNvCxnSpPr>
          <p:nvPr/>
        </p:nvCxnSpPr>
        <p:spPr>
          <a:xfrm flipH="1">
            <a:off x="7005391" y="12397019"/>
            <a:ext cx="4183873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2129F43-1020-F144-B058-B5CF337000A0}"/>
              </a:ext>
            </a:extLst>
          </p:cNvPr>
          <p:cNvSpPr/>
          <p:nvPr/>
        </p:nvSpPr>
        <p:spPr>
          <a:xfrm>
            <a:off x="7015532" y="8492385"/>
            <a:ext cx="3162973" cy="230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CD89BB4-C005-C041-844C-FBA668DB914D}"/>
              </a:ext>
            </a:extLst>
          </p:cNvPr>
          <p:cNvSpPr/>
          <p:nvPr/>
        </p:nvSpPr>
        <p:spPr>
          <a:xfrm>
            <a:off x="7025928" y="9050028"/>
            <a:ext cx="2408132" cy="230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FEC8B9-724B-C043-B600-E334734DFEEE}"/>
              </a:ext>
            </a:extLst>
          </p:cNvPr>
          <p:cNvSpPr/>
          <p:nvPr/>
        </p:nvSpPr>
        <p:spPr>
          <a:xfrm>
            <a:off x="7025928" y="9595210"/>
            <a:ext cx="2014552" cy="230596"/>
          </a:xfrm>
          <a:prstGeom prst="rect">
            <a:avLst/>
          </a:prstGeom>
          <a:solidFill>
            <a:srgbClr val="46C2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F7E9CA-BFF3-0A4A-B18D-01DB1612A218}"/>
              </a:ext>
            </a:extLst>
          </p:cNvPr>
          <p:cNvSpPr/>
          <p:nvPr/>
        </p:nvSpPr>
        <p:spPr>
          <a:xfrm>
            <a:off x="7025928" y="10138437"/>
            <a:ext cx="2780547" cy="22912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B9D80E5-DCD8-EA41-8D44-ECFB3354BB7F}"/>
              </a:ext>
            </a:extLst>
          </p:cNvPr>
          <p:cNvSpPr/>
          <p:nvPr/>
        </p:nvSpPr>
        <p:spPr>
          <a:xfrm>
            <a:off x="7025929" y="10669795"/>
            <a:ext cx="1091046" cy="229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771F77E-8BC4-BD46-9063-8F6BB65390AF}"/>
              </a:ext>
            </a:extLst>
          </p:cNvPr>
          <p:cNvSpPr/>
          <p:nvPr/>
        </p:nvSpPr>
        <p:spPr>
          <a:xfrm>
            <a:off x="7011826" y="11201153"/>
            <a:ext cx="419481" cy="22884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FEBE0E1-7C58-934A-8518-97DEE6BE95B9}"/>
              </a:ext>
            </a:extLst>
          </p:cNvPr>
          <p:cNvSpPr/>
          <p:nvPr/>
        </p:nvSpPr>
        <p:spPr>
          <a:xfrm>
            <a:off x="7011826" y="11735638"/>
            <a:ext cx="1897508" cy="22883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F13C2-63F5-754A-9A60-3AA566151B42}"/>
              </a:ext>
            </a:extLst>
          </p:cNvPr>
          <p:cNvSpPr/>
          <p:nvPr/>
        </p:nvSpPr>
        <p:spPr>
          <a:xfrm>
            <a:off x="5923128" y="8424258"/>
            <a:ext cx="965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Cytosol</a:t>
            </a: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7A4AE30-CD64-8D47-9562-D9425E381C5A}"/>
              </a:ext>
            </a:extLst>
          </p:cNvPr>
          <p:cNvSpPr/>
          <p:nvPr/>
        </p:nvSpPr>
        <p:spPr>
          <a:xfrm>
            <a:off x="5378837" y="8982010"/>
            <a:ext cx="1599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Mitochondria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853AE24-0E05-4D44-BA6D-4733514753E9}"/>
              </a:ext>
            </a:extLst>
          </p:cNvPr>
          <p:cNvSpPr/>
          <p:nvPr/>
        </p:nvSpPr>
        <p:spPr>
          <a:xfrm>
            <a:off x="5595973" y="9525842"/>
            <a:ext cx="138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Chloroplast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07C2DFA-245E-9844-8254-C26AAD31D9EF}"/>
              </a:ext>
            </a:extLst>
          </p:cNvPr>
          <p:cNvSpPr/>
          <p:nvPr/>
        </p:nvSpPr>
        <p:spPr>
          <a:xfrm>
            <a:off x="5595973" y="10043595"/>
            <a:ext cx="137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Peroxisome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A8A022E-50CB-3048-A2FA-EB00B896BD2C}"/>
              </a:ext>
            </a:extLst>
          </p:cNvPr>
          <p:cNvSpPr/>
          <p:nvPr/>
        </p:nvSpPr>
        <p:spPr>
          <a:xfrm>
            <a:off x="5953570" y="10583587"/>
            <a:ext cx="102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Nucleus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8D2D9E1-C6FE-B246-A45F-8F2038C64DC2}"/>
              </a:ext>
            </a:extLst>
          </p:cNvPr>
          <p:cNvSpPr/>
          <p:nvPr/>
        </p:nvSpPr>
        <p:spPr>
          <a:xfrm>
            <a:off x="5990410" y="11130911"/>
            <a:ext cx="1025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Vacuole</a:t>
            </a:r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F911FCE-EB23-0F44-935E-F072BFEE0187}"/>
              </a:ext>
            </a:extLst>
          </p:cNvPr>
          <p:cNvSpPr/>
          <p:nvPr/>
        </p:nvSpPr>
        <p:spPr>
          <a:xfrm>
            <a:off x="6535109" y="11674178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ER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072193-4661-6A41-80BE-B407EBD995FC}"/>
              </a:ext>
            </a:extLst>
          </p:cNvPr>
          <p:cNvCxnSpPr/>
          <p:nvPr/>
        </p:nvCxnSpPr>
        <p:spPr>
          <a:xfrm>
            <a:off x="8909334" y="12408503"/>
            <a:ext cx="0" cy="1371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1F8F7A-E946-5E45-A919-3A88A75551EA}"/>
              </a:ext>
            </a:extLst>
          </p:cNvPr>
          <p:cNvCxnSpPr/>
          <p:nvPr/>
        </p:nvCxnSpPr>
        <p:spPr>
          <a:xfrm>
            <a:off x="10509021" y="12408503"/>
            <a:ext cx="0" cy="1371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29D2BBA-02A2-2442-B489-A562CEBC391B}"/>
              </a:ext>
            </a:extLst>
          </p:cNvPr>
          <p:cNvSpPr/>
          <p:nvPr/>
        </p:nvSpPr>
        <p:spPr>
          <a:xfrm>
            <a:off x="8745667" y="1255326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BC461E-95B1-444C-8DD9-D2B40925F4C2}"/>
              </a:ext>
            </a:extLst>
          </p:cNvPr>
          <p:cNvSpPr/>
          <p:nvPr/>
        </p:nvSpPr>
        <p:spPr>
          <a:xfrm>
            <a:off x="10286303" y="12564823"/>
            <a:ext cx="456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1E16248-73B7-0049-BC5C-BE51D6B459A2}"/>
              </a:ext>
            </a:extLst>
          </p:cNvPr>
          <p:cNvSpPr/>
          <p:nvPr/>
        </p:nvSpPr>
        <p:spPr>
          <a:xfrm>
            <a:off x="6967" y="17221853"/>
            <a:ext cx="12199210" cy="10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355A430-AD23-434A-A2CC-0CFD5CBF0C3B}"/>
              </a:ext>
            </a:extLst>
          </p:cNvPr>
          <p:cNvSpPr/>
          <p:nvPr/>
        </p:nvSpPr>
        <p:spPr>
          <a:xfrm>
            <a:off x="13354139" y="8198382"/>
            <a:ext cx="4961640" cy="65836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33AD06D-40D3-C748-A002-BB9E6DF72F7A}"/>
              </a:ext>
            </a:extLst>
          </p:cNvPr>
          <p:cNvSpPr/>
          <p:nvPr/>
        </p:nvSpPr>
        <p:spPr>
          <a:xfrm>
            <a:off x="1595342" y="8066909"/>
            <a:ext cx="2406167" cy="489928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Picture 25" descr="A picture containing worm, invertebrate, night, dark&#10;&#10;Description automatically generated">
            <a:extLst>
              <a:ext uri="{FF2B5EF4-FFF2-40B4-BE49-F238E27FC236}">
                <a16:creationId xmlns:a16="http://schemas.microsoft.com/office/drawing/2014/main" id="{716AA4B4-3163-434D-89EE-12F512549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14640"/>
          <a:stretch/>
        </p:blipFill>
        <p:spPr>
          <a:xfrm>
            <a:off x="-40478" y="1624136"/>
            <a:ext cx="12298680" cy="43964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73B3B3-B61E-1449-8F44-3CD5BAFCB854}"/>
              </a:ext>
            </a:extLst>
          </p:cNvPr>
          <p:cNvCxnSpPr/>
          <p:nvPr/>
        </p:nvCxnSpPr>
        <p:spPr>
          <a:xfrm>
            <a:off x="-371475" y="0"/>
            <a:ext cx="0" cy="685800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501F46-9697-4643-9430-D19D9B2D5931}"/>
              </a:ext>
            </a:extLst>
          </p:cNvPr>
          <p:cNvCxnSpPr/>
          <p:nvPr/>
        </p:nvCxnSpPr>
        <p:spPr>
          <a:xfrm>
            <a:off x="-371475" y="7107307"/>
            <a:ext cx="0" cy="685800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F87A61-37FE-BD4B-B789-81C29C65EED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-419100"/>
            <a:ext cx="12188952" cy="0"/>
          </a:xfrm>
          <a:prstGeom prst="line">
            <a:avLst/>
          </a:prstGeom>
          <a:ln w="31750">
            <a:solidFill>
              <a:schemeClr val="bg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FB8FCC-A014-1746-8552-551031EFAF84}"/>
              </a:ext>
            </a:extLst>
          </p:cNvPr>
          <p:cNvSpPr txBox="1"/>
          <p:nvPr/>
        </p:nvSpPr>
        <p:spPr>
          <a:xfrm>
            <a:off x="5399158" y="-1065431"/>
            <a:ext cx="13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13.3”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C47C4-DF2F-9E4D-A675-0E50FF5D5CF7}"/>
              </a:ext>
            </a:extLst>
          </p:cNvPr>
          <p:cNvSpPr txBox="1"/>
          <p:nvPr/>
        </p:nvSpPr>
        <p:spPr>
          <a:xfrm>
            <a:off x="-1444782" y="3105835"/>
            <a:ext cx="1073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7.5”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95AD7F-05F9-934C-B26B-3D4ABFD28424}"/>
              </a:ext>
            </a:extLst>
          </p:cNvPr>
          <p:cNvSpPr/>
          <p:nvPr/>
        </p:nvSpPr>
        <p:spPr>
          <a:xfrm>
            <a:off x="-31623" y="-28575"/>
            <a:ext cx="12252960" cy="1657348"/>
          </a:xfrm>
          <a:prstGeom prst="rect">
            <a:avLst/>
          </a:prstGeom>
          <a:solidFill>
            <a:srgbClr val="BAD442"/>
          </a:solidFill>
          <a:ln>
            <a:solidFill>
              <a:srgbClr val="7A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026" name="Picture 2" descr="Sorghum Metabolic Atlas">
            <a:extLst>
              <a:ext uri="{FF2B5EF4-FFF2-40B4-BE49-F238E27FC236}">
                <a16:creationId xmlns:a16="http://schemas.microsoft.com/office/drawing/2014/main" id="{F12E943D-E6F0-0A46-BE40-300380697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63968"/>
            <a:ext cx="2657474" cy="103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E2AC5-06D3-9148-B496-D6E32E9788C5}"/>
              </a:ext>
            </a:extLst>
          </p:cNvPr>
          <p:cNvSpPr txBox="1"/>
          <p:nvPr/>
        </p:nvSpPr>
        <p:spPr>
          <a:xfrm>
            <a:off x="5585381" y="509915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E99F6-6E31-0645-91C7-5ABEDFF8929F}"/>
              </a:ext>
            </a:extLst>
          </p:cNvPr>
          <p:cNvSpPr txBox="1"/>
          <p:nvPr/>
        </p:nvSpPr>
        <p:spPr>
          <a:xfrm>
            <a:off x="7071700" y="509915"/>
            <a:ext cx="1180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A2B01-1D3E-8D4B-94AD-8C168EA5F348}"/>
              </a:ext>
            </a:extLst>
          </p:cNvPr>
          <p:cNvSpPr txBox="1"/>
          <p:nvPr/>
        </p:nvSpPr>
        <p:spPr>
          <a:xfrm>
            <a:off x="8591941" y="509380"/>
            <a:ext cx="1069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FAQs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6D1E8-6949-9D41-872F-8B17227271DA}"/>
              </a:ext>
            </a:extLst>
          </p:cNvPr>
          <p:cNvSpPr txBox="1"/>
          <p:nvPr/>
        </p:nvSpPr>
        <p:spPr>
          <a:xfrm>
            <a:off x="10001636" y="517371"/>
            <a:ext cx="20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BD45D1-50A1-CE41-BBA1-0C6FF82C8C85}"/>
              </a:ext>
            </a:extLst>
          </p:cNvPr>
          <p:cNvSpPr/>
          <p:nvPr/>
        </p:nvSpPr>
        <p:spPr>
          <a:xfrm>
            <a:off x="1919882" y="3978381"/>
            <a:ext cx="8387147" cy="695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 proteins, genes by name, ID, RXNs, PWYs, gene family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872ABC-BA3C-5B44-981F-B973C5A1EBB3}"/>
              </a:ext>
            </a:extLst>
          </p:cNvPr>
          <p:cNvSpPr/>
          <p:nvPr/>
        </p:nvSpPr>
        <p:spPr>
          <a:xfrm>
            <a:off x="1919882" y="4791158"/>
            <a:ext cx="1339255" cy="486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BAD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BAD44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BE56FA-E0F0-534F-914A-987D20AA1FE5}"/>
              </a:ext>
            </a:extLst>
          </p:cNvPr>
          <p:cNvSpPr/>
          <p:nvPr/>
        </p:nvSpPr>
        <p:spPr>
          <a:xfrm>
            <a:off x="8163455" y="4791156"/>
            <a:ext cx="2253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Advanced 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BD32F-200A-2048-9D87-BC171DC8450F}"/>
              </a:ext>
            </a:extLst>
          </p:cNvPr>
          <p:cNvSpPr/>
          <p:nvPr/>
        </p:nvSpPr>
        <p:spPr>
          <a:xfrm>
            <a:off x="2076855" y="1921314"/>
            <a:ext cx="8171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Sorghum Metabolic Atlas</a:t>
            </a:r>
            <a:endParaRPr lang="en-US" sz="5400" b="1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DF8C7-8832-8E4C-8E76-FE3DADF5C316}"/>
              </a:ext>
            </a:extLst>
          </p:cNvPr>
          <p:cNvSpPr/>
          <p:nvPr/>
        </p:nvSpPr>
        <p:spPr>
          <a:xfrm>
            <a:off x="2438572" y="2844645"/>
            <a:ext cx="73497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Enzyme Localization Database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EF5089-55DE-9C48-A49E-D3F77B6B3361}"/>
              </a:ext>
            </a:extLst>
          </p:cNvPr>
          <p:cNvSpPr/>
          <p:nvPr/>
        </p:nvSpPr>
        <p:spPr>
          <a:xfrm>
            <a:off x="2796939" y="7069763"/>
            <a:ext cx="65950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or Browse Localization by Organelle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C4AE19-11E5-2E4F-B81C-3EE4A679D537}"/>
              </a:ext>
            </a:extLst>
          </p:cNvPr>
          <p:cNvSpPr/>
          <p:nvPr/>
        </p:nvSpPr>
        <p:spPr>
          <a:xfrm>
            <a:off x="1712549" y="8160730"/>
            <a:ext cx="2406167" cy="4899282"/>
          </a:xfrm>
          <a:prstGeom prst="roundRect">
            <a:avLst/>
          </a:prstGeom>
          <a:solidFill>
            <a:srgbClr val="F4F1F6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8B7658-A52F-FE42-A4D0-F4DD2A543787}"/>
              </a:ext>
            </a:extLst>
          </p:cNvPr>
          <p:cNvSpPr/>
          <p:nvPr/>
        </p:nvSpPr>
        <p:spPr>
          <a:xfrm rot="2365425">
            <a:off x="2223452" y="8377939"/>
            <a:ext cx="877056" cy="1113184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4461F3-4131-1E4C-9C47-8A8050006957}"/>
              </a:ext>
            </a:extLst>
          </p:cNvPr>
          <p:cNvSpPr/>
          <p:nvPr/>
        </p:nvSpPr>
        <p:spPr>
          <a:xfrm rot="3230607">
            <a:off x="2202356" y="10865392"/>
            <a:ext cx="305393" cy="456371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6292D04-305C-704F-AD69-5D406F843EBC}"/>
              </a:ext>
            </a:extLst>
          </p:cNvPr>
          <p:cNvSpPr/>
          <p:nvPr/>
        </p:nvSpPr>
        <p:spPr>
          <a:xfrm rot="5400000">
            <a:off x="2298604" y="11262515"/>
            <a:ext cx="1234056" cy="174916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oon 31">
            <a:extLst>
              <a:ext uri="{FF2B5EF4-FFF2-40B4-BE49-F238E27FC236}">
                <a16:creationId xmlns:a16="http://schemas.microsoft.com/office/drawing/2014/main" id="{04902854-D22D-8B4B-B77E-996A3FC59C78}"/>
              </a:ext>
            </a:extLst>
          </p:cNvPr>
          <p:cNvSpPr/>
          <p:nvPr/>
        </p:nvSpPr>
        <p:spPr>
          <a:xfrm rot="14293417">
            <a:off x="2785443" y="8986559"/>
            <a:ext cx="305393" cy="1002104"/>
          </a:xfrm>
          <a:prstGeom prst="moon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9D35F6-DBAB-DB49-8741-422B47FD6BBD}"/>
              </a:ext>
            </a:extLst>
          </p:cNvPr>
          <p:cNvSpPr/>
          <p:nvPr/>
        </p:nvSpPr>
        <p:spPr>
          <a:xfrm>
            <a:off x="3273999" y="9936635"/>
            <a:ext cx="388246" cy="899024"/>
          </a:xfrm>
          <a:prstGeom prst="ellipse">
            <a:avLst/>
          </a:prstGeom>
          <a:solidFill>
            <a:srgbClr val="BAD442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36F141-4009-554E-AE57-0944DE243B00}"/>
              </a:ext>
            </a:extLst>
          </p:cNvPr>
          <p:cNvSpPr/>
          <p:nvPr/>
        </p:nvSpPr>
        <p:spPr>
          <a:xfrm>
            <a:off x="1614489" y="13275539"/>
            <a:ext cx="2769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Click organelle to select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0284701-CBF2-D94B-B3A3-372078C0C61E}"/>
              </a:ext>
            </a:extLst>
          </p:cNvPr>
          <p:cNvSpPr/>
          <p:nvPr/>
        </p:nvSpPr>
        <p:spPr>
          <a:xfrm>
            <a:off x="5527437" y="13140383"/>
            <a:ext cx="5641033" cy="5539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BAD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BAD44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See candidates for selected organelles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EC6AE7E-41F7-F641-BBA5-95AFD2037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58538"/>
          <a:stretch/>
        </p:blipFill>
        <p:spPr>
          <a:xfrm>
            <a:off x="-31623" y="15083546"/>
            <a:ext cx="12248388" cy="213830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22CF926-2048-374B-BE03-6C9A5EF90C52}"/>
              </a:ext>
            </a:extLst>
          </p:cNvPr>
          <p:cNvSpPr/>
          <p:nvPr/>
        </p:nvSpPr>
        <p:spPr>
          <a:xfrm>
            <a:off x="609923" y="15277601"/>
            <a:ext cx="17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Contact Us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ACC802A-E83A-F94A-B201-F76BEADFC104}"/>
              </a:ext>
            </a:extLst>
          </p:cNvPr>
          <p:cNvSpPr/>
          <p:nvPr/>
        </p:nvSpPr>
        <p:spPr>
          <a:xfrm>
            <a:off x="646759" y="16441795"/>
            <a:ext cx="476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www.sorghummetabolicatlas.org</a:t>
            </a:r>
            <a:endParaRPr lang="en-US" sz="2400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0C89FDA-B02C-0A42-98A3-45F3D728A40B}"/>
              </a:ext>
            </a:extLst>
          </p:cNvPr>
          <p:cNvSpPr/>
          <p:nvPr/>
        </p:nvSpPr>
        <p:spPr>
          <a:xfrm>
            <a:off x="646759" y="15880963"/>
            <a:ext cx="11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Cite Us</a:t>
            </a:r>
          </a:p>
        </p:txBody>
      </p:sp>
      <p:pic>
        <p:nvPicPr>
          <p:cNvPr id="1030" name="Picture 6" descr="Picture">
            <a:extLst>
              <a:ext uri="{FF2B5EF4-FFF2-40B4-BE49-F238E27FC236}">
                <a16:creationId xmlns:a16="http://schemas.microsoft.com/office/drawing/2014/main" id="{0243E8D4-C0EA-434E-85E3-403D9A61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" y="17221852"/>
            <a:ext cx="1822614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E69905F-9037-2F40-B710-AF5960509F55}"/>
              </a:ext>
            </a:extLst>
          </p:cNvPr>
          <p:cNvSpPr/>
          <p:nvPr/>
        </p:nvSpPr>
        <p:spPr>
          <a:xfrm>
            <a:off x="9207555" y="15259855"/>
            <a:ext cx="2419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Contribute Data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882E5D-7853-1E4D-BB72-CCBBF4359EC4}"/>
              </a:ext>
            </a:extLst>
          </p:cNvPr>
          <p:cNvSpPr/>
          <p:nvPr/>
        </p:nvSpPr>
        <p:spPr>
          <a:xfrm>
            <a:off x="9683903" y="15860356"/>
            <a:ext cx="194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Our Funding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8C6D3D1-D732-3149-AB6B-52D04E1CB814}"/>
              </a:ext>
            </a:extLst>
          </p:cNvPr>
          <p:cNvSpPr/>
          <p:nvPr/>
        </p:nvSpPr>
        <p:spPr>
          <a:xfrm>
            <a:off x="9405196" y="16482476"/>
            <a:ext cx="2274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 Feedback</a:t>
            </a:r>
          </a:p>
        </p:txBody>
      </p:sp>
      <p:pic>
        <p:nvPicPr>
          <p:cNvPr id="1032" name="Picture 8" descr="Picture">
            <a:extLst>
              <a:ext uri="{FF2B5EF4-FFF2-40B4-BE49-F238E27FC236}">
                <a16:creationId xmlns:a16="http://schemas.microsoft.com/office/drawing/2014/main" id="{D4CC5C9C-B151-714F-A0B6-C9C8641F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91" y="17244374"/>
            <a:ext cx="2098493" cy="6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">
            <a:extLst>
              <a:ext uri="{FF2B5EF4-FFF2-40B4-BE49-F238E27FC236}">
                <a16:creationId xmlns:a16="http://schemas.microsoft.com/office/drawing/2014/main" id="{F03B6E14-177F-2C4F-A55C-3C868C40B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43" y="17221852"/>
            <a:ext cx="894261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">
            <a:extLst>
              <a:ext uri="{FF2B5EF4-FFF2-40B4-BE49-F238E27FC236}">
                <a16:creationId xmlns:a16="http://schemas.microsoft.com/office/drawing/2014/main" id="{5BA4232B-86DF-6142-B9F2-2F11E6C2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823" y="17256576"/>
            <a:ext cx="2458177" cy="5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A4D90E-781C-234A-91F0-78E303775C99}"/>
              </a:ext>
            </a:extLst>
          </p:cNvPr>
          <p:cNvCxnSpPr/>
          <p:nvPr/>
        </p:nvCxnSpPr>
        <p:spPr>
          <a:xfrm>
            <a:off x="7009309" y="8318974"/>
            <a:ext cx="0" cy="407804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27138AD-3654-9443-AC85-E6D312629730}"/>
              </a:ext>
            </a:extLst>
          </p:cNvPr>
          <p:cNvCxnSpPr>
            <a:cxnSpLocks/>
          </p:cNvCxnSpPr>
          <p:nvPr/>
        </p:nvCxnSpPr>
        <p:spPr>
          <a:xfrm flipH="1">
            <a:off x="7005391" y="12397019"/>
            <a:ext cx="4183873" cy="0"/>
          </a:xfrm>
          <a:prstGeom prst="line">
            <a:avLst/>
          </a:prstGeom>
          <a:ln w="317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2129F43-1020-F144-B058-B5CF337000A0}"/>
              </a:ext>
            </a:extLst>
          </p:cNvPr>
          <p:cNvSpPr/>
          <p:nvPr/>
        </p:nvSpPr>
        <p:spPr>
          <a:xfrm>
            <a:off x="7015532" y="8492385"/>
            <a:ext cx="3162973" cy="230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CD89BB4-C005-C041-844C-FBA668DB914D}"/>
              </a:ext>
            </a:extLst>
          </p:cNvPr>
          <p:cNvSpPr/>
          <p:nvPr/>
        </p:nvSpPr>
        <p:spPr>
          <a:xfrm>
            <a:off x="7025928" y="9050028"/>
            <a:ext cx="2408132" cy="23060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FEC8B9-724B-C043-B600-E334734DFEEE}"/>
              </a:ext>
            </a:extLst>
          </p:cNvPr>
          <p:cNvSpPr/>
          <p:nvPr/>
        </p:nvSpPr>
        <p:spPr>
          <a:xfrm>
            <a:off x="7025928" y="9595210"/>
            <a:ext cx="2014552" cy="230596"/>
          </a:xfrm>
          <a:prstGeom prst="rect">
            <a:avLst/>
          </a:prstGeom>
          <a:solidFill>
            <a:srgbClr val="BAD44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F7E9CA-BFF3-0A4A-B18D-01DB1612A218}"/>
              </a:ext>
            </a:extLst>
          </p:cNvPr>
          <p:cNvSpPr/>
          <p:nvPr/>
        </p:nvSpPr>
        <p:spPr>
          <a:xfrm>
            <a:off x="7025928" y="10138437"/>
            <a:ext cx="2780547" cy="22912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B9D80E5-DCD8-EA41-8D44-ECFB3354BB7F}"/>
              </a:ext>
            </a:extLst>
          </p:cNvPr>
          <p:cNvSpPr/>
          <p:nvPr/>
        </p:nvSpPr>
        <p:spPr>
          <a:xfrm>
            <a:off x="7025929" y="10669795"/>
            <a:ext cx="1091046" cy="229121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771F77E-8BC4-BD46-9063-8F6BB65390AF}"/>
              </a:ext>
            </a:extLst>
          </p:cNvPr>
          <p:cNvSpPr/>
          <p:nvPr/>
        </p:nvSpPr>
        <p:spPr>
          <a:xfrm>
            <a:off x="7011826" y="11201153"/>
            <a:ext cx="419481" cy="22884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FEBE0E1-7C58-934A-8518-97DEE6BE95B9}"/>
              </a:ext>
            </a:extLst>
          </p:cNvPr>
          <p:cNvSpPr/>
          <p:nvPr/>
        </p:nvSpPr>
        <p:spPr>
          <a:xfrm>
            <a:off x="7011826" y="11735638"/>
            <a:ext cx="1897508" cy="22883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F13C2-63F5-754A-9A60-3AA566151B42}"/>
              </a:ext>
            </a:extLst>
          </p:cNvPr>
          <p:cNvSpPr/>
          <p:nvPr/>
        </p:nvSpPr>
        <p:spPr>
          <a:xfrm>
            <a:off x="5923128" y="8424258"/>
            <a:ext cx="965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Cytosol</a:t>
            </a: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7A4AE30-CD64-8D47-9562-D9425E381C5A}"/>
              </a:ext>
            </a:extLst>
          </p:cNvPr>
          <p:cNvSpPr/>
          <p:nvPr/>
        </p:nvSpPr>
        <p:spPr>
          <a:xfrm>
            <a:off x="5378837" y="8982010"/>
            <a:ext cx="1599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Mitochondria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853AE24-0E05-4D44-BA6D-4733514753E9}"/>
              </a:ext>
            </a:extLst>
          </p:cNvPr>
          <p:cNvSpPr/>
          <p:nvPr/>
        </p:nvSpPr>
        <p:spPr>
          <a:xfrm>
            <a:off x="5595973" y="9525842"/>
            <a:ext cx="138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Chloroplast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07C2DFA-245E-9844-8254-C26AAD31D9EF}"/>
              </a:ext>
            </a:extLst>
          </p:cNvPr>
          <p:cNvSpPr/>
          <p:nvPr/>
        </p:nvSpPr>
        <p:spPr>
          <a:xfrm>
            <a:off x="5595973" y="10043595"/>
            <a:ext cx="137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Peroxisome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A8A022E-50CB-3048-A2FA-EB00B896BD2C}"/>
              </a:ext>
            </a:extLst>
          </p:cNvPr>
          <p:cNvSpPr/>
          <p:nvPr/>
        </p:nvSpPr>
        <p:spPr>
          <a:xfrm>
            <a:off x="5953570" y="10583587"/>
            <a:ext cx="102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Nucleus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8D2D9E1-C6FE-B246-A45F-8F2038C64DC2}"/>
              </a:ext>
            </a:extLst>
          </p:cNvPr>
          <p:cNvSpPr/>
          <p:nvPr/>
        </p:nvSpPr>
        <p:spPr>
          <a:xfrm>
            <a:off x="5990410" y="11130911"/>
            <a:ext cx="1025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Vacuole</a:t>
            </a:r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F911FCE-EB23-0F44-935E-F072BFEE0187}"/>
              </a:ext>
            </a:extLst>
          </p:cNvPr>
          <p:cNvSpPr/>
          <p:nvPr/>
        </p:nvSpPr>
        <p:spPr>
          <a:xfrm>
            <a:off x="6535109" y="11674178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ER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072193-4661-6A41-80BE-B407EBD995FC}"/>
              </a:ext>
            </a:extLst>
          </p:cNvPr>
          <p:cNvCxnSpPr/>
          <p:nvPr/>
        </p:nvCxnSpPr>
        <p:spPr>
          <a:xfrm>
            <a:off x="8909334" y="12408503"/>
            <a:ext cx="0" cy="1371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1F8F7A-E946-5E45-A919-3A88A75551EA}"/>
              </a:ext>
            </a:extLst>
          </p:cNvPr>
          <p:cNvCxnSpPr/>
          <p:nvPr/>
        </p:nvCxnSpPr>
        <p:spPr>
          <a:xfrm>
            <a:off x="10509021" y="12408503"/>
            <a:ext cx="0" cy="1371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29D2BBA-02A2-2442-B489-A562CEBC391B}"/>
              </a:ext>
            </a:extLst>
          </p:cNvPr>
          <p:cNvSpPr/>
          <p:nvPr/>
        </p:nvSpPr>
        <p:spPr>
          <a:xfrm>
            <a:off x="8745667" y="12553262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BC461E-95B1-444C-8DD9-D2B40925F4C2}"/>
              </a:ext>
            </a:extLst>
          </p:cNvPr>
          <p:cNvSpPr/>
          <p:nvPr/>
        </p:nvSpPr>
        <p:spPr>
          <a:xfrm>
            <a:off x="10286303" y="12564823"/>
            <a:ext cx="456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0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8A95F5C8-878C-5241-939C-D3C426CCAF75}"/>
              </a:ext>
            </a:extLst>
          </p:cNvPr>
          <p:cNvSpPr/>
          <p:nvPr/>
        </p:nvSpPr>
        <p:spPr>
          <a:xfrm>
            <a:off x="746090" y="7875136"/>
            <a:ext cx="11029743" cy="725683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8AEC42-7BF9-1D4B-B613-BC548B9783EF}"/>
              </a:ext>
            </a:extLst>
          </p:cNvPr>
          <p:cNvSpPr/>
          <p:nvPr/>
        </p:nvSpPr>
        <p:spPr>
          <a:xfrm>
            <a:off x="-31623" y="-28575"/>
            <a:ext cx="12252960" cy="1657348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2" descr="Sorghum Metabolic Atlas">
            <a:extLst>
              <a:ext uri="{FF2B5EF4-FFF2-40B4-BE49-F238E27FC236}">
                <a16:creationId xmlns:a16="http://schemas.microsoft.com/office/drawing/2014/main" id="{D3053A06-E61F-8446-9C3F-F0176075C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63968"/>
            <a:ext cx="2657474" cy="103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C4AA1-C193-6445-80ED-189D15C0BA56}"/>
              </a:ext>
            </a:extLst>
          </p:cNvPr>
          <p:cNvSpPr txBox="1"/>
          <p:nvPr/>
        </p:nvSpPr>
        <p:spPr>
          <a:xfrm>
            <a:off x="5585381" y="509915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BECD2-1702-7246-8816-E891BA3B4A19}"/>
              </a:ext>
            </a:extLst>
          </p:cNvPr>
          <p:cNvSpPr txBox="1"/>
          <p:nvPr/>
        </p:nvSpPr>
        <p:spPr>
          <a:xfrm>
            <a:off x="7071700" y="509915"/>
            <a:ext cx="1180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D1EC3-23C0-654F-9738-1572A6364C9B}"/>
              </a:ext>
            </a:extLst>
          </p:cNvPr>
          <p:cNvSpPr txBox="1"/>
          <p:nvPr/>
        </p:nvSpPr>
        <p:spPr>
          <a:xfrm>
            <a:off x="8591941" y="509380"/>
            <a:ext cx="1069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FAQs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969B0-CDEA-234A-A069-70075B61AD91}"/>
              </a:ext>
            </a:extLst>
          </p:cNvPr>
          <p:cNvSpPr txBox="1"/>
          <p:nvPr/>
        </p:nvSpPr>
        <p:spPr>
          <a:xfrm>
            <a:off x="10001636" y="517371"/>
            <a:ext cx="20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Downloads</a:t>
            </a:r>
          </a:p>
        </p:txBody>
      </p:sp>
      <p:pic>
        <p:nvPicPr>
          <p:cNvPr id="10" name="Picture 9" descr="A picture containing worm, invertebrate, night, dark&#10;&#10;Description automatically generated">
            <a:extLst>
              <a:ext uri="{FF2B5EF4-FFF2-40B4-BE49-F238E27FC236}">
                <a16:creationId xmlns:a16="http://schemas.microsoft.com/office/drawing/2014/main" id="{42DC3643-8DCE-4E4C-B553-701FD00C9B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b="14640"/>
          <a:stretch/>
        </p:blipFill>
        <p:spPr>
          <a:xfrm>
            <a:off x="-48990" y="1628774"/>
            <a:ext cx="12298680" cy="43964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8C272A-3CCD-D94D-A1F0-2600A75D4473}"/>
              </a:ext>
            </a:extLst>
          </p:cNvPr>
          <p:cNvSpPr/>
          <p:nvPr/>
        </p:nvSpPr>
        <p:spPr>
          <a:xfrm>
            <a:off x="1919882" y="3978381"/>
            <a:ext cx="8387147" cy="695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 proteins, genes by name, ID, RXNs, PWYs, gene family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038E4-74D3-F646-A36E-39EF55D4981B}"/>
              </a:ext>
            </a:extLst>
          </p:cNvPr>
          <p:cNvSpPr/>
          <p:nvPr/>
        </p:nvSpPr>
        <p:spPr>
          <a:xfrm>
            <a:off x="1919882" y="4791158"/>
            <a:ext cx="1339255" cy="486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357E6-E825-884E-9A60-F29ABF849A2D}"/>
              </a:ext>
            </a:extLst>
          </p:cNvPr>
          <p:cNvSpPr/>
          <p:nvPr/>
        </p:nvSpPr>
        <p:spPr>
          <a:xfrm>
            <a:off x="8163455" y="4791156"/>
            <a:ext cx="2253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Advanced 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E0AA-6DF5-EB4F-9438-4F11AFD2166C}"/>
              </a:ext>
            </a:extLst>
          </p:cNvPr>
          <p:cNvSpPr/>
          <p:nvPr/>
        </p:nvSpPr>
        <p:spPr>
          <a:xfrm>
            <a:off x="2076855" y="1921314"/>
            <a:ext cx="8171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Sorghum Metabolic Atlas</a:t>
            </a:r>
            <a:endParaRPr lang="en-US" sz="5400" b="1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81B744-4B0D-4F4E-83D0-4EF30429E0A8}"/>
              </a:ext>
            </a:extLst>
          </p:cNvPr>
          <p:cNvSpPr/>
          <p:nvPr/>
        </p:nvSpPr>
        <p:spPr>
          <a:xfrm>
            <a:off x="2438572" y="2844645"/>
            <a:ext cx="73497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Enzyme Localization Database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76FF9-178B-4047-B17F-96BE2F1D262E}"/>
              </a:ext>
            </a:extLst>
          </p:cNvPr>
          <p:cNvSpPr/>
          <p:nvPr/>
        </p:nvSpPr>
        <p:spPr>
          <a:xfrm>
            <a:off x="539425" y="6313168"/>
            <a:ext cx="656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Showing search results for </a:t>
            </a:r>
            <a:r>
              <a:rPr 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</a:t>
            </a:r>
            <a:endParaRPr 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B2306E-CF71-7A44-8E74-A921D5EBAF21}"/>
              </a:ext>
            </a:extLst>
          </p:cNvPr>
          <p:cNvSpPr/>
          <p:nvPr/>
        </p:nvSpPr>
        <p:spPr>
          <a:xfrm>
            <a:off x="539425" y="6867318"/>
            <a:ext cx="114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5 results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2231A7-6B65-BB4F-919E-811623FD9D7A}"/>
              </a:ext>
            </a:extLst>
          </p:cNvPr>
          <p:cNvCxnSpPr>
            <a:cxnSpLocks/>
          </p:cNvCxnSpPr>
          <p:nvPr/>
        </p:nvCxnSpPr>
        <p:spPr>
          <a:xfrm flipV="1">
            <a:off x="1771026" y="7875136"/>
            <a:ext cx="0" cy="625194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DCACD4-11DE-BF48-B490-6DCABD9C5E0C}"/>
              </a:ext>
            </a:extLst>
          </p:cNvPr>
          <p:cNvSpPr txBox="1"/>
          <p:nvPr/>
        </p:nvSpPr>
        <p:spPr>
          <a:xfrm>
            <a:off x="893275" y="8750687"/>
            <a:ext cx="80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FAR1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74AEEB-88BB-9C47-94FF-350809CD55A3}"/>
              </a:ext>
            </a:extLst>
          </p:cNvPr>
          <p:cNvCxnSpPr>
            <a:cxnSpLocks/>
          </p:cNvCxnSpPr>
          <p:nvPr/>
        </p:nvCxnSpPr>
        <p:spPr>
          <a:xfrm>
            <a:off x="751131" y="8600819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314E2E-3B29-9346-855F-CDE672A0ADC0}"/>
              </a:ext>
            </a:extLst>
          </p:cNvPr>
          <p:cNvSpPr txBox="1"/>
          <p:nvPr/>
        </p:nvSpPr>
        <p:spPr>
          <a:xfrm>
            <a:off x="1046395" y="8060893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83138-D316-764E-B57D-AA894454FFCE}"/>
              </a:ext>
            </a:extLst>
          </p:cNvPr>
          <p:cNvSpPr txBox="1"/>
          <p:nvPr/>
        </p:nvSpPr>
        <p:spPr>
          <a:xfrm>
            <a:off x="2310808" y="8061654"/>
            <a:ext cx="117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Names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B2513E-AFF2-3C47-8A14-88847A4DDAAC}"/>
              </a:ext>
            </a:extLst>
          </p:cNvPr>
          <p:cNvSpPr txBox="1"/>
          <p:nvPr/>
        </p:nvSpPr>
        <p:spPr>
          <a:xfrm>
            <a:off x="4262869" y="8019551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0F33B7-4B0A-3E42-BD9F-D9F37B212E8C}"/>
              </a:ext>
            </a:extLst>
          </p:cNvPr>
          <p:cNvSpPr txBox="1"/>
          <p:nvPr/>
        </p:nvSpPr>
        <p:spPr>
          <a:xfrm>
            <a:off x="5240807" y="806089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5DE725-DAA2-864F-9930-F4568578445B}"/>
              </a:ext>
            </a:extLst>
          </p:cNvPr>
          <p:cNvSpPr txBox="1"/>
          <p:nvPr/>
        </p:nvSpPr>
        <p:spPr>
          <a:xfrm>
            <a:off x="6411165" y="8062109"/>
            <a:ext cx="1283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605379-92DE-514E-970C-A47199D4A47C}"/>
              </a:ext>
            </a:extLst>
          </p:cNvPr>
          <p:cNvSpPr txBox="1"/>
          <p:nvPr/>
        </p:nvSpPr>
        <p:spPr>
          <a:xfrm>
            <a:off x="7840760" y="8060893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RXN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B9C031-7593-EE49-9EDB-AD214922849D}"/>
              </a:ext>
            </a:extLst>
          </p:cNvPr>
          <p:cNvSpPr txBox="1"/>
          <p:nvPr/>
        </p:nvSpPr>
        <p:spPr>
          <a:xfrm>
            <a:off x="8819888" y="8059222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PWY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2AE400-4B38-AA47-AA37-D576DE8B4564}"/>
              </a:ext>
            </a:extLst>
          </p:cNvPr>
          <p:cNvSpPr txBox="1"/>
          <p:nvPr/>
        </p:nvSpPr>
        <p:spPr>
          <a:xfrm>
            <a:off x="9819275" y="8060893"/>
            <a:ext cx="1894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Gene family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657189-F5BC-AE48-8D3A-A0BA137EA620}"/>
              </a:ext>
            </a:extLst>
          </p:cNvPr>
          <p:cNvCxnSpPr>
            <a:cxnSpLocks/>
          </p:cNvCxnSpPr>
          <p:nvPr/>
        </p:nvCxnSpPr>
        <p:spPr>
          <a:xfrm flipV="1">
            <a:off x="4066291" y="7875136"/>
            <a:ext cx="0" cy="625194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3979E-3518-8040-A2EC-1815FF20E5DB}"/>
              </a:ext>
            </a:extLst>
          </p:cNvPr>
          <p:cNvCxnSpPr>
            <a:cxnSpLocks/>
          </p:cNvCxnSpPr>
          <p:nvPr/>
        </p:nvCxnSpPr>
        <p:spPr>
          <a:xfrm flipV="1">
            <a:off x="5134970" y="7875136"/>
            <a:ext cx="0" cy="625194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0428E5-E07B-9B46-8BFF-FCD16CEB765C}"/>
              </a:ext>
            </a:extLst>
          </p:cNvPr>
          <p:cNvCxnSpPr>
            <a:cxnSpLocks/>
          </p:cNvCxnSpPr>
          <p:nvPr/>
        </p:nvCxnSpPr>
        <p:spPr>
          <a:xfrm flipV="1">
            <a:off x="6376527" y="7875136"/>
            <a:ext cx="0" cy="625194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08007B-B731-CE4A-9BE1-5DE8BAFFB9B7}"/>
              </a:ext>
            </a:extLst>
          </p:cNvPr>
          <p:cNvCxnSpPr>
            <a:cxnSpLocks/>
          </p:cNvCxnSpPr>
          <p:nvPr/>
        </p:nvCxnSpPr>
        <p:spPr>
          <a:xfrm flipV="1">
            <a:off x="7755699" y="7875136"/>
            <a:ext cx="0" cy="625194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A29F658-D53D-E147-86CF-9033F73BB608}"/>
              </a:ext>
            </a:extLst>
          </p:cNvPr>
          <p:cNvCxnSpPr>
            <a:cxnSpLocks/>
          </p:cNvCxnSpPr>
          <p:nvPr/>
        </p:nvCxnSpPr>
        <p:spPr>
          <a:xfrm flipV="1">
            <a:off x="8733637" y="7875136"/>
            <a:ext cx="0" cy="625194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230A64-CBA6-7445-BBA1-8B9BAD9A0F68}"/>
              </a:ext>
            </a:extLst>
          </p:cNvPr>
          <p:cNvCxnSpPr>
            <a:cxnSpLocks/>
          </p:cNvCxnSpPr>
          <p:nvPr/>
        </p:nvCxnSpPr>
        <p:spPr>
          <a:xfrm flipV="1">
            <a:off x="9750274" y="7875136"/>
            <a:ext cx="0" cy="625194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74FAEA-4406-8341-865D-A02EBD89F02C}"/>
              </a:ext>
            </a:extLst>
          </p:cNvPr>
          <p:cNvCxnSpPr>
            <a:cxnSpLocks/>
          </p:cNvCxnSpPr>
          <p:nvPr/>
        </p:nvCxnSpPr>
        <p:spPr>
          <a:xfrm flipV="1">
            <a:off x="11775838" y="7875136"/>
            <a:ext cx="0" cy="625194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7F002C-C81B-E64D-8F0D-BDE1B10C5E3D}"/>
              </a:ext>
            </a:extLst>
          </p:cNvPr>
          <p:cNvCxnSpPr>
            <a:cxnSpLocks/>
          </p:cNvCxnSpPr>
          <p:nvPr/>
        </p:nvCxnSpPr>
        <p:spPr>
          <a:xfrm>
            <a:off x="751130" y="7875136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EB86B0-0C40-1648-BCBA-89C91BB16FD5}"/>
              </a:ext>
            </a:extLst>
          </p:cNvPr>
          <p:cNvCxnSpPr>
            <a:cxnSpLocks/>
          </p:cNvCxnSpPr>
          <p:nvPr/>
        </p:nvCxnSpPr>
        <p:spPr>
          <a:xfrm flipV="1">
            <a:off x="751129" y="7875136"/>
            <a:ext cx="0" cy="625194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AECCC8-2696-2441-97F8-881570A60542}"/>
              </a:ext>
            </a:extLst>
          </p:cNvPr>
          <p:cNvCxnSpPr>
            <a:cxnSpLocks/>
          </p:cNvCxnSpPr>
          <p:nvPr/>
        </p:nvCxnSpPr>
        <p:spPr>
          <a:xfrm>
            <a:off x="746096" y="14127080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B8A6CF4-4F81-184D-8AC1-98C602090585}"/>
              </a:ext>
            </a:extLst>
          </p:cNvPr>
          <p:cNvCxnSpPr>
            <a:cxnSpLocks/>
          </p:cNvCxnSpPr>
          <p:nvPr/>
        </p:nvCxnSpPr>
        <p:spPr>
          <a:xfrm>
            <a:off x="746095" y="9248239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3D8869-55FD-8E43-8A5D-8F3CFCE8D926}"/>
              </a:ext>
            </a:extLst>
          </p:cNvPr>
          <p:cNvCxnSpPr>
            <a:cxnSpLocks/>
          </p:cNvCxnSpPr>
          <p:nvPr/>
        </p:nvCxnSpPr>
        <p:spPr>
          <a:xfrm>
            <a:off x="746094" y="9868471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FD8600C-6FC1-CB44-A839-A51D39D07077}"/>
              </a:ext>
            </a:extLst>
          </p:cNvPr>
          <p:cNvCxnSpPr>
            <a:cxnSpLocks/>
          </p:cNvCxnSpPr>
          <p:nvPr/>
        </p:nvCxnSpPr>
        <p:spPr>
          <a:xfrm>
            <a:off x="746093" y="10509969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90AF600-58E5-A741-9819-047078DB6C35}"/>
              </a:ext>
            </a:extLst>
          </p:cNvPr>
          <p:cNvCxnSpPr>
            <a:cxnSpLocks/>
          </p:cNvCxnSpPr>
          <p:nvPr/>
        </p:nvCxnSpPr>
        <p:spPr>
          <a:xfrm>
            <a:off x="746093" y="11151467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1DC217F-C78F-B743-AF7C-59A42011D5D6}"/>
              </a:ext>
            </a:extLst>
          </p:cNvPr>
          <p:cNvCxnSpPr>
            <a:cxnSpLocks/>
          </p:cNvCxnSpPr>
          <p:nvPr/>
        </p:nvCxnSpPr>
        <p:spPr>
          <a:xfrm>
            <a:off x="746092" y="11771700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18D380-1B96-6C48-AD70-FA23291B0FA0}"/>
              </a:ext>
            </a:extLst>
          </p:cNvPr>
          <p:cNvCxnSpPr>
            <a:cxnSpLocks/>
          </p:cNvCxnSpPr>
          <p:nvPr/>
        </p:nvCxnSpPr>
        <p:spPr>
          <a:xfrm>
            <a:off x="746091" y="12391933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EDC420-B0BA-0D4D-8689-14B675751839}"/>
              </a:ext>
            </a:extLst>
          </p:cNvPr>
          <p:cNvCxnSpPr>
            <a:cxnSpLocks/>
          </p:cNvCxnSpPr>
          <p:nvPr/>
        </p:nvCxnSpPr>
        <p:spPr>
          <a:xfrm>
            <a:off x="746091" y="13012166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5DCBAC-7042-A84D-AC74-BA9F2859C2EA}"/>
              </a:ext>
            </a:extLst>
          </p:cNvPr>
          <p:cNvCxnSpPr>
            <a:cxnSpLocks/>
          </p:cNvCxnSpPr>
          <p:nvPr/>
        </p:nvCxnSpPr>
        <p:spPr>
          <a:xfrm>
            <a:off x="746090" y="13568603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3C97F92-81D9-C645-B852-DF77BD95AED7}"/>
              </a:ext>
            </a:extLst>
          </p:cNvPr>
          <p:cNvSpPr txBox="1"/>
          <p:nvPr/>
        </p:nvSpPr>
        <p:spPr>
          <a:xfrm>
            <a:off x="896592" y="9350291"/>
            <a:ext cx="80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FAR2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09B119-C9EE-5843-9177-AE0F38756B96}"/>
              </a:ext>
            </a:extLst>
          </p:cNvPr>
          <p:cNvSpPr txBox="1"/>
          <p:nvPr/>
        </p:nvSpPr>
        <p:spPr>
          <a:xfrm>
            <a:off x="898507" y="10012468"/>
            <a:ext cx="80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FAR3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EB6F4-D52E-CA4A-B562-13A25CF0B608}"/>
              </a:ext>
            </a:extLst>
          </p:cNvPr>
          <p:cNvSpPr txBox="1"/>
          <p:nvPr/>
        </p:nvSpPr>
        <p:spPr>
          <a:xfrm>
            <a:off x="897621" y="10653915"/>
            <a:ext cx="80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FAR4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57A43D-68EE-5347-BE98-4189B94130C9}"/>
              </a:ext>
            </a:extLst>
          </p:cNvPr>
          <p:cNvSpPr txBox="1"/>
          <p:nvPr/>
        </p:nvSpPr>
        <p:spPr>
          <a:xfrm>
            <a:off x="898507" y="11293327"/>
            <a:ext cx="80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FAR5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86C8CB2-A173-284A-A663-AC3B60DCBAD4}"/>
              </a:ext>
            </a:extLst>
          </p:cNvPr>
          <p:cNvSpPr/>
          <p:nvPr/>
        </p:nvSpPr>
        <p:spPr>
          <a:xfrm>
            <a:off x="1789874" y="8768166"/>
            <a:ext cx="2368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 1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49C13B-5384-8F40-86D5-46AA68D10A4C}"/>
              </a:ext>
            </a:extLst>
          </p:cNvPr>
          <p:cNvSpPr/>
          <p:nvPr/>
        </p:nvSpPr>
        <p:spPr>
          <a:xfrm>
            <a:off x="1771012" y="9388398"/>
            <a:ext cx="2368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 2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B9B81CC-4965-1C45-B702-F188A68AF108}"/>
              </a:ext>
            </a:extLst>
          </p:cNvPr>
          <p:cNvSpPr/>
          <p:nvPr/>
        </p:nvSpPr>
        <p:spPr>
          <a:xfrm>
            <a:off x="1772063" y="10051223"/>
            <a:ext cx="2368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 3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0B0232B-5E2B-7148-9D24-2BB4FED25E27}"/>
              </a:ext>
            </a:extLst>
          </p:cNvPr>
          <p:cNvSpPr/>
          <p:nvPr/>
        </p:nvSpPr>
        <p:spPr>
          <a:xfrm>
            <a:off x="1772406" y="10692565"/>
            <a:ext cx="2368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 4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ECF0EB-7599-B14A-A661-D3208BE5F9FA}"/>
              </a:ext>
            </a:extLst>
          </p:cNvPr>
          <p:cNvSpPr/>
          <p:nvPr/>
        </p:nvSpPr>
        <p:spPr>
          <a:xfrm>
            <a:off x="1754661" y="11333036"/>
            <a:ext cx="2368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 5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47A4C45-3AEF-B943-BB43-603338881BCA}"/>
              </a:ext>
            </a:extLst>
          </p:cNvPr>
          <p:cNvSpPr/>
          <p:nvPr/>
        </p:nvSpPr>
        <p:spPr>
          <a:xfrm>
            <a:off x="4114592" y="8771899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nucleus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EB742D-5066-AC43-932F-1E7EE5921186}"/>
              </a:ext>
            </a:extLst>
          </p:cNvPr>
          <p:cNvSpPr/>
          <p:nvPr/>
        </p:nvSpPr>
        <p:spPr>
          <a:xfrm>
            <a:off x="4327699" y="9413929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ER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A0A2C46-6F75-1E4A-ADCA-97DC261E5063}"/>
              </a:ext>
            </a:extLst>
          </p:cNvPr>
          <p:cNvSpPr/>
          <p:nvPr/>
        </p:nvSpPr>
        <p:spPr>
          <a:xfrm>
            <a:off x="4092647" y="10057616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nucleus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9E3AAFF-B59D-1249-A062-1275CED83527}"/>
              </a:ext>
            </a:extLst>
          </p:cNvPr>
          <p:cNvSpPr/>
          <p:nvPr/>
        </p:nvSpPr>
        <p:spPr>
          <a:xfrm>
            <a:off x="4331081" y="10691711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ER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F8FD7-2B89-CB42-AD44-B2998E7876DB}"/>
              </a:ext>
            </a:extLst>
          </p:cNvPr>
          <p:cNvSpPr/>
          <p:nvPr/>
        </p:nvSpPr>
        <p:spPr>
          <a:xfrm>
            <a:off x="4332619" y="1133303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ER</a:t>
            </a:r>
            <a:endParaRPr lang="en-US" dirty="0"/>
          </a:p>
        </p:txBody>
      </p:sp>
      <p:pic>
        <p:nvPicPr>
          <p:cNvPr id="67" name="Picture 66" descr="A picture containing dark, worm&#10;&#10;Description automatically generated">
            <a:extLst>
              <a:ext uri="{FF2B5EF4-FFF2-40B4-BE49-F238E27FC236}">
                <a16:creationId xmlns:a16="http://schemas.microsoft.com/office/drawing/2014/main" id="{0EA3848C-6E06-5A44-860D-4C7DAA648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728" y="8660076"/>
            <a:ext cx="512164" cy="539686"/>
          </a:xfrm>
          <a:prstGeom prst="rect">
            <a:avLst/>
          </a:prstGeom>
        </p:spPr>
      </p:pic>
      <p:pic>
        <p:nvPicPr>
          <p:cNvPr id="68" name="Picture 67" descr="A picture containing dark, worm&#10;&#10;Description automatically generated">
            <a:extLst>
              <a:ext uri="{FF2B5EF4-FFF2-40B4-BE49-F238E27FC236}">
                <a16:creationId xmlns:a16="http://schemas.microsoft.com/office/drawing/2014/main" id="{0F809AFC-AAE9-B949-B72E-F2DEA2732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484" y="9301573"/>
            <a:ext cx="512164" cy="539686"/>
          </a:xfrm>
          <a:prstGeom prst="rect">
            <a:avLst/>
          </a:prstGeom>
        </p:spPr>
      </p:pic>
      <p:pic>
        <p:nvPicPr>
          <p:cNvPr id="69" name="Picture 68" descr="A picture containing dark, worm&#10;&#10;Description automatically generated">
            <a:extLst>
              <a:ext uri="{FF2B5EF4-FFF2-40B4-BE49-F238E27FC236}">
                <a16:creationId xmlns:a16="http://schemas.microsoft.com/office/drawing/2014/main" id="{B0C8C7FC-AD79-CD4D-984F-2B9C5BB73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131" y="9921562"/>
            <a:ext cx="512164" cy="539686"/>
          </a:xfrm>
          <a:prstGeom prst="rect">
            <a:avLst/>
          </a:prstGeom>
        </p:spPr>
      </p:pic>
      <p:pic>
        <p:nvPicPr>
          <p:cNvPr id="70" name="Picture 69" descr="A picture containing dark, worm&#10;&#10;Description automatically generated">
            <a:extLst>
              <a:ext uri="{FF2B5EF4-FFF2-40B4-BE49-F238E27FC236}">
                <a16:creationId xmlns:a16="http://schemas.microsoft.com/office/drawing/2014/main" id="{8F1E8730-AF7F-6A4D-89EC-2B9B1B71C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728" y="10562403"/>
            <a:ext cx="512164" cy="539686"/>
          </a:xfrm>
          <a:prstGeom prst="rect">
            <a:avLst/>
          </a:prstGeom>
        </p:spPr>
      </p:pic>
      <p:pic>
        <p:nvPicPr>
          <p:cNvPr id="71" name="Picture 70" descr="A picture containing dark, worm&#10;&#10;Description automatically generated">
            <a:extLst>
              <a:ext uri="{FF2B5EF4-FFF2-40B4-BE49-F238E27FC236}">
                <a16:creationId xmlns:a16="http://schemas.microsoft.com/office/drawing/2014/main" id="{50BCC0CB-FAE0-5445-8DDB-CE809DFCE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27" y="11181664"/>
            <a:ext cx="512164" cy="5396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1C980AA-062D-F047-A15A-8C91A0C59CC0}"/>
              </a:ext>
            </a:extLst>
          </p:cNvPr>
          <p:cNvSpPr/>
          <p:nvPr/>
        </p:nvSpPr>
        <p:spPr>
          <a:xfrm>
            <a:off x="6526542" y="8776749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E.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densa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4D120D-4CBC-9840-BDC9-4E05B7E309AD}"/>
              </a:ext>
            </a:extLst>
          </p:cNvPr>
          <p:cNvSpPr/>
          <p:nvPr/>
        </p:nvSpPr>
        <p:spPr>
          <a:xfrm>
            <a:off x="6554944" y="9373731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E.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densa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5D52376-9F8D-844A-84F9-305433C37B9B}"/>
              </a:ext>
            </a:extLst>
          </p:cNvPr>
          <p:cNvSpPr/>
          <p:nvPr/>
        </p:nvSpPr>
        <p:spPr>
          <a:xfrm>
            <a:off x="6554944" y="10015228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E.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densa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C4923F3-B817-D240-A81F-AC40366E2F14}"/>
              </a:ext>
            </a:extLst>
          </p:cNvPr>
          <p:cNvSpPr/>
          <p:nvPr/>
        </p:nvSpPr>
        <p:spPr>
          <a:xfrm>
            <a:off x="6554944" y="10656725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E.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densa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130B734-9E11-EF4E-92E5-FDD31028BF83}"/>
              </a:ext>
            </a:extLst>
          </p:cNvPr>
          <p:cNvSpPr/>
          <p:nvPr/>
        </p:nvSpPr>
        <p:spPr>
          <a:xfrm>
            <a:off x="6514142" y="11276957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E.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densa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71D124-8AFE-9243-967F-5C27CACC53B0}"/>
              </a:ext>
            </a:extLst>
          </p:cNvPr>
          <p:cNvSpPr/>
          <p:nvPr/>
        </p:nvSpPr>
        <p:spPr>
          <a:xfrm>
            <a:off x="8823927" y="7388297"/>
            <a:ext cx="2848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 selected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88DDD5-AF50-A246-96D3-54A39FB7BA02}"/>
              </a:ext>
            </a:extLst>
          </p:cNvPr>
          <p:cNvSpPr>
            <a:spLocks noChangeAspect="1"/>
          </p:cNvSpPr>
          <p:nvPr/>
        </p:nvSpPr>
        <p:spPr>
          <a:xfrm>
            <a:off x="315492" y="8838126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016BDBE-7E0F-294C-911B-0742F909C956}"/>
              </a:ext>
            </a:extLst>
          </p:cNvPr>
          <p:cNvSpPr>
            <a:spLocks noChangeAspect="1"/>
          </p:cNvSpPr>
          <p:nvPr/>
        </p:nvSpPr>
        <p:spPr>
          <a:xfrm>
            <a:off x="315650" y="9434256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E1C6E00-F65E-B34C-9D29-D078D39EF728}"/>
              </a:ext>
            </a:extLst>
          </p:cNvPr>
          <p:cNvSpPr>
            <a:spLocks noChangeAspect="1"/>
          </p:cNvSpPr>
          <p:nvPr/>
        </p:nvSpPr>
        <p:spPr>
          <a:xfrm>
            <a:off x="319874" y="10034271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F09ACA9-F844-6A4A-B69C-97D99CFDB3B3}"/>
              </a:ext>
            </a:extLst>
          </p:cNvPr>
          <p:cNvSpPr>
            <a:spLocks noChangeAspect="1"/>
          </p:cNvSpPr>
          <p:nvPr/>
        </p:nvSpPr>
        <p:spPr>
          <a:xfrm>
            <a:off x="324824" y="10678577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C6ABCDE-1782-D643-B3DD-9FD2DE44A49A}"/>
              </a:ext>
            </a:extLst>
          </p:cNvPr>
          <p:cNvSpPr>
            <a:spLocks noChangeAspect="1"/>
          </p:cNvSpPr>
          <p:nvPr/>
        </p:nvSpPr>
        <p:spPr>
          <a:xfrm>
            <a:off x="322700" y="11293327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73EB67-BD9D-E343-96DA-8AF75A7FDB2E}"/>
              </a:ext>
            </a:extLst>
          </p:cNvPr>
          <p:cNvSpPr>
            <a:spLocks noChangeAspect="1"/>
          </p:cNvSpPr>
          <p:nvPr/>
        </p:nvSpPr>
        <p:spPr>
          <a:xfrm>
            <a:off x="318974" y="8120673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0D756FE-3FCB-CA4A-B506-1D1CF7CF2C4F}"/>
              </a:ext>
            </a:extLst>
          </p:cNvPr>
          <p:cNvCxnSpPr>
            <a:cxnSpLocks/>
          </p:cNvCxnSpPr>
          <p:nvPr/>
        </p:nvCxnSpPr>
        <p:spPr>
          <a:xfrm>
            <a:off x="315493" y="8143622"/>
            <a:ext cx="287065" cy="25788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7189DE6-0CD6-424C-9E87-553EE0D0ED26}"/>
              </a:ext>
            </a:extLst>
          </p:cNvPr>
          <p:cNvCxnSpPr>
            <a:cxnSpLocks/>
          </p:cNvCxnSpPr>
          <p:nvPr/>
        </p:nvCxnSpPr>
        <p:spPr>
          <a:xfrm flipV="1">
            <a:off x="324824" y="8138674"/>
            <a:ext cx="264904" cy="2628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A285224-5BEE-8B42-A593-4D2EFB4CF3EE}"/>
              </a:ext>
            </a:extLst>
          </p:cNvPr>
          <p:cNvSpPr/>
          <p:nvPr/>
        </p:nvSpPr>
        <p:spPr>
          <a:xfrm>
            <a:off x="209893" y="7766869"/>
            <a:ext cx="47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</a:t>
            </a:r>
            <a:endParaRPr lang="en-US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962B2EA8-6100-A34F-9833-C4CF879847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58538"/>
          <a:stretch/>
        </p:blipFill>
        <p:spPr>
          <a:xfrm>
            <a:off x="-44813" y="15051261"/>
            <a:ext cx="12248388" cy="2138306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B9596EB4-FF6C-324A-8F61-B9A540CCCDAE}"/>
              </a:ext>
            </a:extLst>
          </p:cNvPr>
          <p:cNvSpPr/>
          <p:nvPr/>
        </p:nvSpPr>
        <p:spPr>
          <a:xfrm>
            <a:off x="596733" y="15245316"/>
            <a:ext cx="17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Contact Us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0D3F767-2740-CD49-82CB-05A46C79F8A5}"/>
              </a:ext>
            </a:extLst>
          </p:cNvPr>
          <p:cNvSpPr/>
          <p:nvPr/>
        </p:nvSpPr>
        <p:spPr>
          <a:xfrm>
            <a:off x="633569" y="16409510"/>
            <a:ext cx="476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www.sorghummetabolicatlas.org</a:t>
            </a:r>
            <a:endParaRPr lang="en-US" sz="2400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81C08AB-F5CB-FC40-90A5-737B1423E530}"/>
              </a:ext>
            </a:extLst>
          </p:cNvPr>
          <p:cNvSpPr/>
          <p:nvPr/>
        </p:nvSpPr>
        <p:spPr>
          <a:xfrm>
            <a:off x="633569" y="15848678"/>
            <a:ext cx="11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Cite Us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6F44039-1965-4A4A-AFD3-AB862D0F00DD}"/>
              </a:ext>
            </a:extLst>
          </p:cNvPr>
          <p:cNvSpPr/>
          <p:nvPr/>
        </p:nvSpPr>
        <p:spPr>
          <a:xfrm>
            <a:off x="9194365" y="15227570"/>
            <a:ext cx="2419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Contribute Data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B7648BA-1DFA-0647-8A9A-D37F3E164E17}"/>
              </a:ext>
            </a:extLst>
          </p:cNvPr>
          <p:cNvSpPr/>
          <p:nvPr/>
        </p:nvSpPr>
        <p:spPr>
          <a:xfrm>
            <a:off x="9670713" y="15828071"/>
            <a:ext cx="194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Our Funding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1C2519-5692-4143-AB05-A8303FBC4AAB}"/>
              </a:ext>
            </a:extLst>
          </p:cNvPr>
          <p:cNvSpPr/>
          <p:nvPr/>
        </p:nvSpPr>
        <p:spPr>
          <a:xfrm>
            <a:off x="9392006" y="16450191"/>
            <a:ext cx="2274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 Feedback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2D1CFA8-AB19-E043-91B1-C3840072DFA2}"/>
              </a:ext>
            </a:extLst>
          </p:cNvPr>
          <p:cNvSpPr/>
          <p:nvPr/>
        </p:nvSpPr>
        <p:spPr>
          <a:xfrm>
            <a:off x="6967" y="17221853"/>
            <a:ext cx="12199210" cy="10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6" descr="Picture">
            <a:extLst>
              <a:ext uri="{FF2B5EF4-FFF2-40B4-BE49-F238E27FC236}">
                <a16:creationId xmlns:a16="http://schemas.microsoft.com/office/drawing/2014/main" id="{9A9FAAD0-6921-1545-8DE7-6E07AC5BC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" y="17221852"/>
            <a:ext cx="1822614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Picture">
            <a:extLst>
              <a:ext uri="{FF2B5EF4-FFF2-40B4-BE49-F238E27FC236}">
                <a16:creationId xmlns:a16="http://schemas.microsoft.com/office/drawing/2014/main" id="{7673C577-C989-8C41-8177-BE912F775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91" y="17244374"/>
            <a:ext cx="2098493" cy="6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0" descr="Picture">
            <a:extLst>
              <a:ext uri="{FF2B5EF4-FFF2-40B4-BE49-F238E27FC236}">
                <a16:creationId xmlns:a16="http://schemas.microsoft.com/office/drawing/2014/main" id="{5ACF4FB0-879E-5F4F-AC8E-881D7C3BD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43" y="17221852"/>
            <a:ext cx="894261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2" descr="Picture">
            <a:extLst>
              <a:ext uri="{FF2B5EF4-FFF2-40B4-BE49-F238E27FC236}">
                <a16:creationId xmlns:a16="http://schemas.microsoft.com/office/drawing/2014/main" id="{FB078400-F06C-3549-BAE3-37F216B5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823" y="17256576"/>
            <a:ext cx="2458177" cy="5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03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DC6BFC-7621-D24F-84BC-BC1C980FF843}"/>
              </a:ext>
            </a:extLst>
          </p:cNvPr>
          <p:cNvSpPr/>
          <p:nvPr/>
        </p:nvSpPr>
        <p:spPr>
          <a:xfrm>
            <a:off x="-25400" y="-25400"/>
            <a:ext cx="12252960" cy="1657348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2" descr="Sorghum Metabolic Atlas">
            <a:extLst>
              <a:ext uri="{FF2B5EF4-FFF2-40B4-BE49-F238E27FC236}">
                <a16:creationId xmlns:a16="http://schemas.microsoft.com/office/drawing/2014/main" id="{7145C78D-8963-4B4D-BAC7-47C2AD3B0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3" y="267143"/>
            <a:ext cx="2657474" cy="103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5A245B-DF33-8542-899A-5B1173B0941C}"/>
              </a:ext>
            </a:extLst>
          </p:cNvPr>
          <p:cNvSpPr txBox="1"/>
          <p:nvPr/>
        </p:nvSpPr>
        <p:spPr>
          <a:xfrm>
            <a:off x="5591604" y="51309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9F68F-A4E1-784C-BBAA-21D67F7B06B0}"/>
              </a:ext>
            </a:extLst>
          </p:cNvPr>
          <p:cNvSpPr txBox="1"/>
          <p:nvPr/>
        </p:nvSpPr>
        <p:spPr>
          <a:xfrm>
            <a:off x="7077923" y="513090"/>
            <a:ext cx="1180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57FD4-A045-494F-8C6A-C930A800BCB0}"/>
              </a:ext>
            </a:extLst>
          </p:cNvPr>
          <p:cNvSpPr txBox="1"/>
          <p:nvPr/>
        </p:nvSpPr>
        <p:spPr>
          <a:xfrm>
            <a:off x="8598164" y="512555"/>
            <a:ext cx="1069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FAQs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157A36-2635-4D4A-A56E-D8F077769A86}"/>
              </a:ext>
            </a:extLst>
          </p:cNvPr>
          <p:cNvSpPr txBox="1"/>
          <p:nvPr/>
        </p:nvSpPr>
        <p:spPr>
          <a:xfrm>
            <a:off x="10007859" y="520546"/>
            <a:ext cx="20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Downloads</a:t>
            </a:r>
          </a:p>
        </p:txBody>
      </p:sp>
      <p:pic>
        <p:nvPicPr>
          <p:cNvPr id="10" name="Picture 9" descr="A picture containing worm, invertebrate, night, dark&#10;&#10;Description automatically generated">
            <a:extLst>
              <a:ext uri="{FF2B5EF4-FFF2-40B4-BE49-F238E27FC236}">
                <a16:creationId xmlns:a16="http://schemas.microsoft.com/office/drawing/2014/main" id="{906E5889-B7B1-E94E-8CF9-5EED2D3C50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b="14640"/>
          <a:stretch/>
        </p:blipFill>
        <p:spPr>
          <a:xfrm>
            <a:off x="-34255" y="1627311"/>
            <a:ext cx="12298680" cy="43964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3E2866-E510-CF4E-9E4A-CD18CDEA4227}"/>
              </a:ext>
            </a:extLst>
          </p:cNvPr>
          <p:cNvSpPr/>
          <p:nvPr/>
        </p:nvSpPr>
        <p:spPr>
          <a:xfrm>
            <a:off x="1926105" y="3981556"/>
            <a:ext cx="8387147" cy="695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 proteins, genes by name, ID, RXNs, PWYs, gene family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812B7-7D2D-0348-88AF-957D00D1583D}"/>
              </a:ext>
            </a:extLst>
          </p:cNvPr>
          <p:cNvSpPr/>
          <p:nvPr/>
        </p:nvSpPr>
        <p:spPr>
          <a:xfrm>
            <a:off x="1926105" y="4794333"/>
            <a:ext cx="1339255" cy="486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A9BEC-40FB-7141-A179-474204ABEDB7}"/>
              </a:ext>
            </a:extLst>
          </p:cNvPr>
          <p:cNvSpPr/>
          <p:nvPr/>
        </p:nvSpPr>
        <p:spPr>
          <a:xfrm>
            <a:off x="8169678" y="4794331"/>
            <a:ext cx="2253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Advanced 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9CE495-6C7F-FD4E-9011-2D575D9124D3}"/>
              </a:ext>
            </a:extLst>
          </p:cNvPr>
          <p:cNvSpPr/>
          <p:nvPr/>
        </p:nvSpPr>
        <p:spPr>
          <a:xfrm>
            <a:off x="2083078" y="1924489"/>
            <a:ext cx="8171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Sorghum Metabolic Atlas</a:t>
            </a:r>
            <a:endParaRPr lang="en-US" sz="5400" b="1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6A4121-454D-AE4C-B1DA-3EAE59DB2FA5}"/>
              </a:ext>
            </a:extLst>
          </p:cNvPr>
          <p:cNvSpPr/>
          <p:nvPr/>
        </p:nvSpPr>
        <p:spPr>
          <a:xfrm>
            <a:off x="2444795" y="2847820"/>
            <a:ext cx="73497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Enzyme Localization Database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2261FE-33C6-344D-8287-A7A4AEC1AC75}"/>
              </a:ext>
            </a:extLst>
          </p:cNvPr>
          <p:cNvSpPr/>
          <p:nvPr/>
        </p:nvSpPr>
        <p:spPr>
          <a:xfrm>
            <a:off x="545648" y="6316343"/>
            <a:ext cx="656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Showing search results for </a:t>
            </a:r>
            <a:r>
              <a:rPr 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</a:t>
            </a:r>
            <a:endParaRPr 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ABA79E-6BE0-3E46-941F-A28A11A1FB76}"/>
              </a:ext>
            </a:extLst>
          </p:cNvPr>
          <p:cNvSpPr/>
          <p:nvPr/>
        </p:nvSpPr>
        <p:spPr>
          <a:xfrm>
            <a:off x="545648" y="6870493"/>
            <a:ext cx="114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 results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5DBE3A-E466-C743-9A51-2F35BE5DFA09}"/>
              </a:ext>
            </a:extLst>
          </p:cNvPr>
          <p:cNvSpPr/>
          <p:nvPr/>
        </p:nvSpPr>
        <p:spPr>
          <a:xfrm>
            <a:off x="3911529" y="7717718"/>
            <a:ext cx="3585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72596-4DFD-994F-9561-70B0250C4117}"/>
              </a:ext>
            </a:extLst>
          </p:cNvPr>
          <p:cNvSpPr/>
          <p:nvPr/>
        </p:nvSpPr>
        <p:spPr>
          <a:xfrm>
            <a:off x="3911530" y="8308291"/>
            <a:ext cx="16800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ID: FAR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Other names: 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Localization: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Method: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469C67-6E41-024A-8739-85BC62F09933}"/>
              </a:ext>
            </a:extLst>
          </p:cNvPr>
          <p:cNvSpPr/>
          <p:nvPr/>
        </p:nvSpPr>
        <p:spPr>
          <a:xfrm>
            <a:off x="5977790" y="8308290"/>
            <a:ext cx="15394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RXN: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PWY: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Gene family:</a:t>
            </a:r>
            <a:endParaRPr lang="en-US" dirty="0"/>
          </a:p>
        </p:txBody>
      </p:sp>
      <p:pic>
        <p:nvPicPr>
          <p:cNvPr id="22" name="Picture 21" descr="A picture containing dark, worm&#10;&#10;Description automatically generated">
            <a:extLst>
              <a:ext uri="{FF2B5EF4-FFF2-40B4-BE49-F238E27FC236}">
                <a16:creationId xmlns:a16="http://schemas.microsoft.com/office/drawing/2014/main" id="{B47FFED9-05F8-8F49-866F-0855B4BF0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289" y="7717719"/>
            <a:ext cx="1810036" cy="19072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6483C1-8CE7-B145-9FFE-3400575654FE}"/>
              </a:ext>
            </a:extLst>
          </p:cNvPr>
          <p:cNvCxnSpPr/>
          <p:nvPr/>
        </p:nvCxnSpPr>
        <p:spPr>
          <a:xfrm>
            <a:off x="3692132" y="10061575"/>
            <a:ext cx="7609475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49AF2-3D05-3947-A564-174CA31005A7}"/>
              </a:ext>
            </a:extLst>
          </p:cNvPr>
          <p:cNvSpPr/>
          <p:nvPr/>
        </p:nvSpPr>
        <p:spPr>
          <a:xfrm>
            <a:off x="545648" y="8122799"/>
            <a:ext cx="1405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Filter by:</a:t>
            </a: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EE78CD-4FD3-E549-8429-3850216A1A85}"/>
              </a:ext>
            </a:extLst>
          </p:cNvPr>
          <p:cNvSpPr/>
          <p:nvPr/>
        </p:nvSpPr>
        <p:spPr>
          <a:xfrm>
            <a:off x="583824" y="8795865"/>
            <a:ext cx="1100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E84944-8D1E-3241-93F3-99F18B23C5C2}"/>
              </a:ext>
            </a:extLst>
          </p:cNvPr>
          <p:cNvSpPr>
            <a:spLocks noChangeAspect="1"/>
          </p:cNvSpPr>
          <p:nvPr/>
        </p:nvSpPr>
        <p:spPr>
          <a:xfrm>
            <a:off x="596224" y="9443247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529FD4-4BBD-2E45-AD48-03B7A60F9BDA}"/>
              </a:ext>
            </a:extLst>
          </p:cNvPr>
          <p:cNvSpPr/>
          <p:nvPr/>
        </p:nvSpPr>
        <p:spPr>
          <a:xfrm>
            <a:off x="830010" y="940737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E.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densa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98173-DE9D-3843-B057-7F8C51000DBB}"/>
              </a:ext>
            </a:extLst>
          </p:cNvPr>
          <p:cNvSpPr>
            <a:spLocks noChangeAspect="1"/>
          </p:cNvSpPr>
          <p:nvPr/>
        </p:nvSpPr>
        <p:spPr>
          <a:xfrm>
            <a:off x="596224" y="9874379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D46277-6D59-944B-9E49-166E0DE596F8}"/>
              </a:ext>
            </a:extLst>
          </p:cNvPr>
          <p:cNvSpPr/>
          <p:nvPr/>
        </p:nvSpPr>
        <p:spPr>
          <a:xfrm>
            <a:off x="830011" y="9838509"/>
            <a:ext cx="189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N. benthamiana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06CF-F3C5-7048-967D-AF9B6803CBAC}"/>
              </a:ext>
            </a:extLst>
          </p:cNvPr>
          <p:cNvSpPr/>
          <p:nvPr/>
        </p:nvSpPr>
        <p:spPr>
          <a:xfrm>
            <a:off x="583824" y="10663407"/>
            <a:ext cx="605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Tag</a:t>
            </a: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4763A8-0E1E-7247-9459-1627C03C6EF4}"/>
              </a:ext>
            </a:extLst>
          </p:cNvPr>
          <p:cNvSpPr>
            <a:spLocks noChangeAspect="1"/>
          </p:cNvSpPr>
          <p:nvPr/>
        </p:nvSpPr>
        <p:spPr>
          <a:xfrm>
            <a:off x="596224" y="11310789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18407C-44A0-C243-ADD4-9B5953973CD4}"/>
              </a:ext>
            </a:extLst>
          </p:cNvPr>
          <p:cNvSpPr/>
          <p:nvPr/>
        </p:nvSpPr>
        <p:spPr>
          <a:xfrm>
            <a:off x="830010" y="11274919"/>
            <a:ext cx="61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GFP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C14B98-9879-8F41-AD8E-3D6C6BCF01C6}"/>
              </a:ext>
            </a:extLst>
          </p:cNvPr>
          <p:cNvSpPr>
            <a:spLocks noChangeAspect="1"/>
          </p:cNvSpPr>
          <p:nvPr/>
        </p:nvSpPr>
        <p:spPr>
          <a:xfrm>
            <a:off x="596224" y="11741921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6D1E06-D4B5-E549-B581-254584A83EAE}"/>
              </a:ext>
            </a:extLst>
          </p:cNvPr>
          <p:cNvSpPr/>
          <p:nvPr/>
        </p:nvSpPr>
        <p:spPr>
          <a:xfrm>
            <a:off x="830010" y="11706051"/>
            <a:ext cx="1094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mCherry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DD4B8B-6168-5040-AE36-C1E13FD3A1FC}"/>
              </a:ext>
            </a:extLst>
          </p:cNvPr>
          <p:cNvSpPr>
            <a:spLocks noChangeAspect="1"/>
          </p:cNvSpPr>
          <p:nvPr/>
        </p:nvSpPr>
        <p:spPr>
          <a:xfrm>
            <a:off x="596224" y="12173053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7A59C8-367B-B548-B4B7-820BBD20ED95}"/>
              </a:ext>
            </a:extLst>
          </p:cNvPr>
          <p:cNvSpPr/>
          <p:nvPr/>
        </p:nvSpPr>
        <p:spPr>
          <a:xfrm>
            <a:off x="830010" y="12137183"/>
            <a:ext cx="823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citrine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AD584E-F832-E04B-8FA6-D32EAFD8498A}"/>
              </a:ext>
            </a:extLst>
          </p:cNvPr>
          <p:cNvSpPr/>
          <p:nvPr/>
        </p:nvSpPr>
        <p:spPr>
          <a:xfrm>
            <a:off x="3870222" y="10839202"/>
            <a:ext cx="3585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513924-4ADA-0048-BC07-EF4BB956D194}"/>
              </a:ext>
            </a:extLst>
          </p:cNvPr>
          <p:cNvSpPr/>
          <p:nvPr/>
        </p:nvSpPr>
        <p:spPr>
          <a:xfrm>
            <a:off x="3870223" y="11429775"/>
            <a:ext cx="16800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ID: FAR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Other names: 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Localization: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Method: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E592C9-38A6-0042-9B3B-5A8D2BD9D43F}"/>
              </a:ext>
            </a:extLst>
          </p:cNvPr>
          <p:cNvSpPr/>
          <p:nvPr/>
        </p:nvSpPr>
        <p:spPr>
          <a:xfrm>
            <a:off x="5936483" y="11429774"/>
            <a:ext cx="15394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RXN: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PWY: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Gene family: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835597F-7B6D-A142-BAB8-D88C59D2816F}"/>
              </a:ext>
            </a:extLst>
          </p:cNvPr>
          <p:cNvCxnSpPr/>
          <p:nvPr/>
        </p:nvCxnSpPr>
        <p:spPr>
          <a:xfrm>
            <a:off x="3650825" y="13183059"/>
            <a:ext cx="7609475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picture containing worm&#10;&#10;Description automatically generated">
            <a:extLst>
              <a:ext uri="{FF2B5EF4-FFF2-40B4-BE49-F238E27FC236}">
                <a16:creationId xmlns:a16="http://schemas.microsoft.com/office/drawing/2014/main" id="{3CB4820D-2A27-BA49-B922-A55D87499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09"/>
          <a:stretch/>
        </p:blipFill>
        <p:spPr>
          <a:xfrm rot="5400000">
            <a:off x="8876656" y="10771436"/>
            <a:ext cx="1907300" cy="181003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05FC35C-4463-F844-9C46-90B32E671F44}"/>
              </a:ext>
            </a:extLst>
          </p:cNvPr>
          <p:cNvSpPr/>
          <p:nvPr/>
        </p:nvSpPr>
        <p:spPr>
          <a:xfrm>
            <a:off x="3846455" y="13960684"/>
            <a:ext cx="3585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 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FE055B-00CB-CA42-BB88-BE5446125A99}"/>
              </a:ext>
            </a:extLst>
          </p:cNvPr>
          <p:cNvSpPr/>
          <p:nvPr/>
        </p:nvSpPr>
        <p:spPr>
          <a:xfrm>
            <a:off x="3846456" y="14551257"/>
            <a:ext cx="16800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ID: FAR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Other names: 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Localization: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Method: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39FD26-6D4C-4044-9B26-019048D73CE1}"/>
              </a:ext>
            </a:extLst>
          </p:cNvPr>
          <p:cNvSpPr/>
          <p:nvPr/>
        </p:nvSpPr>
        <p:spPr>
          <a:xfrm>
            <a:off x="5912716" y="14551256"/>
            <a:ext cx="15394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RXN: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PWY: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Gene family:</a:t>
            </a:r>
            <a:endParaRPr lang="en-US" dirty="0"/>
          </a:p>
        </p:txBody>
      </p:sp>
      <p:pic>
        <p:nvPicPr>
          <p:cNvPr id="52" name="Picture 51" descr="A picture containing outdoor object, dark&#10;&#10;Description automatically generated">
            <a:extLst>
              <a:ext uri="{FF2B5EF4-FFF2-40B4-BE49-F238E27FC236}">
                <a16:creationId xmlns:a16="http://schemas.microsoft.com/office/drawing/2014/main" id="{AC719568-06B2-B94B-9738-085B963F0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289" y="13742822"/>
            <a:ext cx="1810037" cy="190729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8F4D44D-6B54-C44A-A13B-B6FE413DAD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58538"/>
          <a:stretch/>
        </p:blipFill>
        <p:spPr>
          <a:xfrm>
            <a:off x="-25400" y="16362627"/>
            <a:ext cx="12248388" cy="213830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E0F9E507-FAC7-9A45-97A3-53760DD9AFB7}"/>
              </a:ext>
            </a:extLst>
          </p:cNvPr>
          <p:cNvSpPr/>
          <p:nvPr/>
        </p:nvSpPr>
        <p:spPr>
          <a:xfrm>
            <a:off x="616146" y="16556682"/>
            <a:ext cx="17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Contact Us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72F28A-19C1-2B47-A65E-536BE557009C}"/>
              </a:ext>
            </a:extLst>
          </p:cNvPr>
          <p:cNvSpPr/>
          <p:nvPr/>
        </p:nvSpPr>
        <p:spPr>
          <a:xfrm>
            <a:off x="652982" y="17720876"/>
            <a:ext cx="476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www.sorghummetabolicatlas.org</a:t>
            </a:r>
            <a:endParaRPr lang="en-US" sz="2400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C4E0BF-48EC-DB4F-8A63-B30E627BC32C}"/>
              </a:ext>
            </a:extLst>
          </p:cNvPr>
          <p:cNvSpPr/>
          <p:nvPr/>
        </p:nvSpPr>
        <p:spPr>
          <a:xfrm>
            <a:off x="652982" y="17160044"/>
            <a:ext cx="11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Cite Us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549B39-96E3-B846-8C0A-72C427D52CAA}"/>
              </a:ext>
            </a:extLst>
          </p:cNvPr>
          <p:cNvSpPr/>
          <p:nvPr/>
        </p:nvSpPr>
        <p:spPr>
          <a:xfrm>
            <a:off x="9213778" y="16538936"/>
            <a:ext cx="2419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Contribute Data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723D699-ED49-B34C-85D8-7230F057ED62}"/>
              </a:ext>
            </a:extLst>
          </p:cNvPr>
          <p:cNvSpPr/>
          <p:nvPr/>
        </p:nvSpPr>
        <p:spPr>
          <a:xfrm>
            <a:off x="9690126" y="17139437"/>
            <a:ext cx="194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Our Funding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704621-4FE3-444A-B603-E15B8AD8CB96}"/>
              </a:ext>
            </a:extLst>
          </p:cNvPr>
          <p:cNvSpPr/>
          <p:nvPr/>
        </p:nvSpPr>
        <p:spPr>
          <a:xfrm>
            <a:off x="9411419" y="17761557"/>
            <a:ext cx="2274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 Feedback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8AF0B1-72C6-7946-A667-FAB38F5058CB}"/>
              </a:ext>
            </a:extLst>
          </p:cNvPr>
          <p:cNvSpPr>
            <a:spLocks noChangeAspect="1"/>
          </p:cNvSpPr>
          <p:nvPr/>
        </p:nvSpPr>
        <p:spPr>
          <a:xfrm>
            <a:off x="3391801" y="7836720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023E79-E1C7-AB4C-88B6-2E493CD3EA1F}"/>
              </a:ext>
            </a:extLst>
          </p:cNvPr>
          <p:cNvSpPr>
            <a:spLocks noChangeAspect="1"/>
          </p:cNvSpPr>
          <p:nvPr/>
        </p:nvSpPr>
        <p:spPr>
          <a:xfrm>
            <a:off x="3397776" y="10974392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8935BE-8B4B-5C44-9FEC-4B97D42BC39D}"/>
              </a:ext>
            </a:extLst>
          </p:cNvPr>
          <p:cNvSpPr>
            <a:spLocks noChangeAspect="1"/>
          </p:cNvSpPr>
          <p:nvPr/>
        </p:nvSpPr>
        <p:spPr>
          <a:xfrm>
            <a:off x="3398399" y="14106466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05950D-054A-E945-8188-ADA89E1C50E3}"/>
              </a:ext>
            </a:extLst>
          </p:cNvPr>
          <p:cNvSpPr>
            <a:spLocks noChangeAspect="1"/>
          </p:cNvSpPr>
          <p:nvPr/>
        </p:nvSpPr>
        <p:spPr>
          <a:xfrm>
            <a:off x="10379828" y="6712276"/>
            <a:ext cx="274320" cy="274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17E9370-6D21-2B44-8B04-BB80D4B33505}"/>
              </a:ext>
            </a:extLst>
          </p:cNvPr>
          <p:cNvCxnSpPr>
            <a:cxnSpLocks/>
          </p:cNvCxnSpPr>
          <p:nvPr/>
        </p:nvCxnSpPr>
        <p:spPr>
          <a:xfrm>
            <a:off x="10376347" y="6735225"/>
            <a:ext cx="287065" cy="25788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FBDCA8B-408E-A045-9176-9C630501C722}"/>
              </a:ext>
            </a:extLst>
          </p:cNvPr>
          <p:cNvCxnSpPr>
            <a:cxnSpLocks/>
          </p:cNvCxnSpPr>
          <p:nvPr/>
        </p:nvCxnSpPr>
        <p:spPr>
          <a:xfrm flipV="1">
            <a:off x="10385678" y="6730277"/>
            <a:ext cx="264904" cy="2628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C31BDAA-31DF-944C-863C-7C86D99FCED0}"/>
              </a:ext>
            </a:extLst>
          </p:cNvPr>
          <p:cNvSpPr/>
          <p:nvPr/>
        </p:nvSpPr>
        <p:spPr>
          <a:xfrm>
            <a:off x="9135186" y="6679453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Select All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0FA829-5F42-5E4B-9321-EBDDCC30A1A4}"/>
              </a:ext>
            </a:extLst>
          </p:cNvPr>
          <p:cNvSpPr/>
          <p:nvPr/>
        </p:nvSpPr>
        <p:spPr>
          <a:xfrm>
            <a:off x="522695" y="7196488"/>
            <a:ext cx="2606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See results in table format</a:t>
            </a:r>
            <a:endParaRPr lang="en-US" sz="16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299E81F-5D01-0948-867C-DCC272DC3C91}"/>
              </a:ext>
            </a:extLst>
          </p:cNvPr>
          <p:cNvSpPr/>
          <p:nvPr/>
        </p:nvSpPr>
        <p:spPr>
          <a:xfrm>
            <a:off x="-7210" y="18480434"/>
            <a:ext cx="12199210" cy="10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" descr="Picture">
            <a:extLst>
              <a:ext uri="{FF2B5EF4-FFF2-40B4-BE49-F238E27FC236}">
                <a16:creationId xmlns:a16="http://schemas.microsoft.com/office/drawing/2014/main" id="{E4691711-F349-8540-BDE8-B664ACC5F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8" y="18480433"/>
            <a:ext cx="1822614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Picture">
            <a:extLst>
              <a:ext uri="{FF2B5EF4-FFF2-40B4-BE49-F238E27FC236}">
                <a16:creationId xmlns:a16="http://schemas.microsoft.com/office/drawing/2014/main" id="{CA6B33D5-2812-934E-ACD8-5536C470E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4" y="18502955"/>
            <a:ext cx="2098493" cy="6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Picture">
            <a:extLst>
              <a:ext uri="{FF2B5EF4-FFF2-40B4-BE49-F238E27FC236}">
                <a16:creationId xmlns:a16="http://schemas.microsoft.com/office/drawing/2014/main" id="{729DD9C5-281D-F14D-B6B0-7E4DEBE7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66" y="18480433"/>
            <a:ext cx="894261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2" descr="Picture">
            <a:extLst>
              <a:ext uri="{FF2B5EF4-FFF2-40B4-BE49-F238E27FC236}">
                <a16:creationId xmlns:a16="http://schemas.microsoft.com/office/drawing/2014/main" id="{74CE3097-780F-5E44-88CE-032C2B968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646" y="18515157"/>
            <a:ext cx="2458177" cy="5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73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A7D336-0402-414C-94A8-7E2037EEE6CA}"/>
              </a:ext>
            </a:extLst>
          </p:cNvPr>
          <p:cNvSpPr/>
          <p:nvPr/>
        </p:nvSpPr>
        <p:spPr>
          <a:xfrm>
            <a:off x="-31623" y="-79375"/>
            <a:ext cx="12252960" cy="1657348"/>
          </a:xfrm>
          <a:prstGeom prst="rect">
            <a:avLst/>
          </a:prstGeom>
          <a:solidFill>
            <a:srgbClr val="929000"/>
          </a:solidFill>
          <a:ln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Picture 2" descr="Sorghum Metabolic Atlas">
            <a:extLst>
              <a:ext uri="{FF2B5EF4-FFF2-40B4-BE49-F238E27FC236}">
                <a16:creationId xmlns:a16="http://schemas.microsoft.com/office/drawing/2014/main" id="{D187A418-C123-D74C-86F2-9A4270C1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13168"/>
            <a:ext cx="2657474" cy="103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B5FAF7-8C02-3E40-B5F4-90B4351BA512}"/>
              </a:ext>
            </a:extLst>
          </p:cNvPr>
          <p:cNvSpPr txBox="1"/>
          <p:nvPr/>
        </p:nvSpPr>
        <p:spPr>
          <a:xfrm>
            <a:off x="5585381" y="459115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93F58-5126-344B-9A59-D0631E422E59}"/>
              </a:ext>
            </a:extLst>
          </p:cNvPr>
          <p:cNvSpPr txBox="1"/>
          <p:nvPr/>
        </p:nvSpPr>
        <p:spPr>
          <a:xfrm>
            <a:off x="7071700" y="459115"/>
            <a:ext cx="1180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7E39-EE32-DD4A-9A0F-04C06F0EFCA0}"/>
              </a:ext>
            </a:extLst>
          </p:cNvPr>
          <p:cNvSpPr txBox="1"/>
          <p:nvPr/>
        </p:nvSpPr>
        <p:spPr>
          <a:xfrm>
            <a:off x="8591941" y="458580"/>
            <a:ext cx="1069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FAQs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71E71-5DC7-3F4E-9C12-0167065F7C57}"/>
              </a:ext>
            </a:extLst>
          </p:cNvPr>
          <p:cNvSpPr txBox="1"/>
          <p:nvPr/>
        </p:nvSpPr>
        <p:spPr>
          <a:xfrm>
            <a:off x="10001636" y="466571"/>
            <a:ext cx="201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Downloads</a:t>
            </a:r>
          </a:p>
        </p:txBody>
      </p:sp>
      <p:pic>
        <p:nvPicPr>
          <p:cNvPr id="10" name="Picture 9" descr="A picture containing worm, invertebrate, night, dark&#10;&#10;Description automatically generated">
            <a:extLst>
              <a:ext uri="{FF2B5EF4-FFF2-40B4-BE49-F238E27FC236}">
                <a16:creationId xmlns:a16="http://schemas.microsoft.com/office/drawing/2014/main" id="{F200A78E-753B-1848-968F-51FE6388FF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b="14640"/>
          <a:stretch/>
        </p:blipFill>
        <p:spPr>
          <a:xfrm>
            <a:off x="-40478" y="1573336"/>
            <a:ext cx="12298680" cy="43964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41BB5F-AE0F-E74F-BDA3-BF5C16A5AD4D}"/>
              </a:ext>
            </a:extLst>
          </p:cNvPr>
          <p:cNvSpPr/>
          <p:nvPr/>
        </p:nvSpPr>
        <p:spPr>
          <a:xfrm>
            <a:off x="1919882" y="3927581"/>
            <a:ext cx="8387147" cy="695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 proteins, genes by name, ID, RXNs, PWYs, gene family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3A647-98A6-0541-AB8A-DC1D4657F48E}"/>
              </a:ext>
            </a:extLst>
          </p:cNvPr>
          <p:cNvSpPr/>
          <p:nvPr/>
        </p:nvSpPr>
        <p:spPr>
          <a:xfrm>
            <a:off x="1919882" y="4740358"/>
            <a:ext cx="1339255" cy="486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96B480-6058-D442-AEA5-EA42D23A572A}"/>
              </a:ext>
            </a:extLst>
          </p:cNvPr>
          <p:cNvSpPr/>
          <p:nvPr/>
        </p:nvSpPr>
        <p:spPr>
          <a:xfrm>
            <a:off x="8163455" y="4740356"/>
            <a:ext cx="2253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Advanced 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51CCE-E9F4-5043-87F2-3D63E1DE9143}"/>
              </a:ext>
            </a:extLst>
          </p:cNvPr>
          <p:cNvSpPr/>
          <p:nvPr/>
        </p:nvSpPr>
        <p:spPr>
          <a:xfrm>
            <a:off x="2076855" y="1870514"/>
            <a:ext cx="8171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Sorghum Metabolic Atlas</a:t>
            </a:r>
            <a:endParaRPr lang="en-US" sz="5400" b="1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00664B-B864-0641-BE7A-64C5EFD206A6}"/>
              </a:ext>
            </a:extLst>
          </p:cNvPr>
          <p:cNvSpPr/>
          <p:nvPr/>
        </p:nvSpPr>
        <p:spPr>
          <a:xfrm>
            <a:off x="2438572" y="2793845"/>
            <a:ext cx="73497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Enzyme Localization Database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3F2CAE-08CD-1645-9C2F-7B7AC6C50DD9}"/>
              </a:ext>
            </a:extLst>
          </p:cNvPr>
          <p:cNvSpPr/>
          <p:nvPr/>
        </p:nvSpPr>
        <p:spPr>
          <a:xfrm>
            <a:off x="2817796" y="6395676"/>
            <a:ext cx="5052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 1</a:t>
            </a:r>
            <a:endParaRPr lang="en-US" sz="4000" dirty="0">
              <a:solidFill>
                <a:srgbClr val="929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6E3E08-CEBF-D042-8100-13FFA0A27184}"/>
              </a:ext>
            </a:extLst>
          </p:cNvPr>
          <p:cNvSpPr/>
          <p:nvPr/>
        </p:nvSpPr>
        <p:spPr>
          <a:xfrm>
            <a:off x="2817796" y="7068538"/>
            <a:ext cx="202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Sobic.000G0000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A47CBE-8641-F247-A861-B03BE8408986}"/>
              </a:ext>
            </a:extLst>
          </p:cNvPr>
          <p:cNvSpPr/>
          <p:nvPr/>
        </p:nvSpPr>
        <p:spPr>
          <a:xfrm>
            <a:off x="2817795" y="7392180"/>
            <a:ext cx="301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fatty acid receptor 1, FAR1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5" name="Picture 24" descr="A picture containing dark, worm&#10;&#10;Description automatically generated">
            <a:extLst>
              <a:ext uri="{FF2B5EF4-FFF2-40B4-BE49-F238E27FC236}">
                <a16:creationId xmlns:a16="http://schemas.microsoft.com/office/drawing/2014/main" id="{68BB6244-2E00-E74C-B519-763B73218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33" y="10811025"/>
            <a:ext cx="3049142" cy="32129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E048F45-DDEE-374C-A31B-B716447AC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142" y="10811024"/>
            <a:ext cx="3049142" cy="321298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02C0ABC-2D52-8D43-BF4B-234C204FB737}"/>
              </a:ext>
            </a:extLst>
          </p:cNvPr>
          <p:cNvSpPr/>
          <p:nvPr/>
        </p:nvSpPr>
        <p:spPr>
          <a:xfrm>
            <a:off x="2824366" y="8619942"/>
            <a:ext cx="175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RXN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RXN-000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1292F1-1B22-664B-867F-3B57AB3A5E48}"/>
              </a:ext>
            </a:extLst>
          </p:cNvPr>
          <p:cNvSpPr/>
          <p:nvPr/>
        </p:nvSpPr>
        <p:spPr>
          <a:xfrm>
            <a:off x="2819197" y="8233852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EC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0.0.0.0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AF9D6-6A51-384D-9EA7-A2272201E348}"/>
              </a:ext>
            </a:extLst>
          </p:cNvPr>
          <p:cNvSpPr/>
          <p:nvPr/>
        </p:nvSpPr>
        <p:spPr>
          <a:xfrm>
            <a:off x="2819197" y="9006032"/>
            <a:ext cx="180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PWY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PWY-000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FAD053-91AE-0C4F-B72B-CEB9BD1912EB}"/>
              </a:ext>
            </a:extLst>
          </p:cNvPr>
          <p:cNvSpPr/>
          <p:nvPr/>
        </p:nvSpPr>
        <p:spPr>
          <a:xfrm>
            <a:off x="2819198" y="9361826"/>
            <a:ext cx="3367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Domain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fatty acid metabolism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679E03-D2B8-1442-9BEC-F3F249F10EEB}"/>
              </a:ext>
            </a:extLst>
          </p:cNvPr>
          <p:cNvSpPr/>
          <p:nvPr/>
        </p:nvSpPr>
        <p:spPr>
          <a:xfrm>
            <a:off x="7852230" y="10785073"/>
            <a:ext cx="3049143" cy="486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Localization: cytosol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284BDE-816F-FC45-9990-C7C34BE7D5BD}"/>
              </a:ext>
            </a:extLst>
          </p:cNvPr>
          <p:cNvSpPr/>
          <p:nvPr/>
        </p:nvSpPr>
        <p:spPr>
          <a:xfrm>
            <a:off x="2817795" y="7836374"/>
            <a:ext cx="982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Summary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receptor protein binding long and medium-chain fatty acid molecules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8451B5-869D-9448-87A0-B0BA5109786A}"/>
              </a:ext>
            </a:extLst>
          </p:cNvPr>
          <p:cNvSpPr/>
          <p:nvPr/>
        </p:nvSpPr>
        <p:spPr>
          <a:xfrm>
            <a:off x="7739207" y="11445759"/>
            <a:ext cx="1922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biolistic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420B29-3DDC-7041-B9D7-115C0F50C95C}"/>
              </a:ext>
            </a:extLst>
          </p:cNvPr>
          <p:cNvSpPr/>
          <p:nvPr/>
        </p:nvSpPr>
        <p:spPr>
          <a:xfrm>
            <a:off x="7739207" y="11815091"/>
            <a:ext cx="2186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Host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Egeria </a:t>
            </a:r>
            <a:r>
              <a:rPr lang="en-US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densa</a:t>
            </a:r>
            <a:endParaRPr lang="en-US" i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D687A7-F7E3-0541-8F3E-358557CA1709}"/>
              </a:ext>
            </a:extLst>
          </p:cNvPr>
          <p:cNvSpPr/>
          <p:nvPr/>
        </p:nvSpPr>
        <p:spPr>
          <a:xfrm>
            <a:off x="7750011" y="12184423"/>
            <a:ext cx="108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Tag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YFP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31D747-E8A1-0D48-AFBA-7B65A3CDAEEA}"/>
              </a:ext>
            </a:extLst>
          </p:cNvPr>
          <p:cNvSpPr/>
          <p:nvPr/>
        </p:nvSpPr>
        <p:spPr>
          <a:xfrm>
            <a:off x="7750012" y="12546473"/>
            <a:ext cx="3745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Vector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modified pANIC5A vector</a:t>
            </a:r>
            <a:endParaRPr lang="en-US" dirty="0"/>
          </a:p>
        </p:txBody>
      </p:sp>
      <p:pic>
        <p:nvPicPr>
          <p:cNvPr id="43" name="Picture 42" descr="A picture containing purple&#10;&#10;Description automatically generated">
            <a:extLst>
              <a:ext uri="{FF2B5EF4-FFF2-40B4-BE49-F238E27FC236}">
                <a16:creationId xmlns:a16="http://schemas.microsoft.com/office/drawing/2014/main" id="{90C3A3E1-9C10-4948-A09E-4FCBC5865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33" y="14896533"/>
            <a:ext cx="1733448" cy="17435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6770A12-8632-A145-BEBD-415A6693A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082" y="14896533"/>
            <a:ext cx="1733448" cy="174356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4F1215E-B3E2-854C-AE90-3853430013E8}"/>
              </a:ext>
            </a:extLst>
          </p:cNvPr>
          <p:cNvSpPr/>
          <p:nvPr/>
        </p:nvSpPr>
        <p:spPr>
          <a:xfrm>
            <a:off x="4784072" y="15500569"/>
            <a:ext cx="1922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biolistic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DC5E53-4332-3842-A273-9120C2275806}"/>
              </a:ext>
            </a:extLst>
          </p:cNvPr>
          <p:cNvSpPr/>
          <p:nvPr/>
        </p:nvSpPr>
        <p:spPr>
          <a:xfrm>
            <a:off x="4784073" y="15869901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Marker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cytosolic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E33B3E-169D-FD48-8B7D-956F102221E1}"/>
              </a:ext>
            </a:extLst>
          </p:cNvPr>
          <p:cNvSpPr txBox="1"/>
          <p:nvPr/>
        </p:nvSpPr>
        <p:spPr>
          <a:xfrm>
            <a:off x="2631058" y="18396446"/>
            <a:ext cx="1896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Sobic.00G001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0D177A9-1169-014B-87E4-F05F1883EE70}"/>
              </a:ext>
            </a:extLst>
          </p:cNvPr>
          <p:cNvCxnSpPr>
            <a:cxnSpLocks/>
          </p:cNvCxnSpPr>
          <p:nvPr/>
        </p:nvCxnSpPr>
        <p:spPr>
          <a:xfrm>
            <a:off x="507714" y="18246578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0BE99B2-F045-9149-806F-A6AB2EF4D3ED}"/>
              </a:ext>
            </a:extLst>
          </p:cNvPr>
          <p:cNvSpPr txBox="1"/>
          <p:nvPr/>
        </p:nvSpPr>
        <p:spPr>
          <a:xfrm>
            <a:off x="2765003" y="17652904"/>
            <a:ext cx="1479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Ortholog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13D12EE-2D0C-4C4E-902F-DB266351DD86}"/>
              </a:ext>
            </a:extLst>
          </p:cNvPr>
          <p:cNvCxnSpPr>
            <a:cxnSpLocks/>
          </p:cNvCxnSpPr>
          <p:nvPr/>
        </p:nvCxnSpPr>
        <p:spPr>
          <a:xfrm>
            <a:off x="507713" y="17520895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4494D5-B1F2-B840-B5FD-04E6FFE44125}"/>
              </a:ext>
            </a:extLst>
          </p:cNvPr>
          <p:cNvCxnSpPr>
            <a:cxnSpLocks/>
          </p:cNvCxnSpPr>
          <p:nvPr/>
        </p:nvCxnSpPr>
        <p:spPr>
          <a:xfrm>
            <a:off x="502678" y="18893998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0B3465-0DE2-BD46-AEC6-A0AB2A73F59F}"/>
              </a:ext>
            </a:extLst>
          </p:cNvPr>
          <p:cNvCxnSpPr>
            <a:cxnSpLocks/>
          </p:cNvCxnSpPr>
          <p:nvPr/>
        </p:nvCxnSpPr>
        <p:spPr>
          <a:xfrm>
            <a:off x="502677" y="19514230"/>
            <a:ext cx="11029743" cy="0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422474B-166C-F848-8243-5DF134CF833F}"/>
              </a:ext>
            </a:extLst>
          </p:cNvPr>
          <p:cNvCxnSpPr>
            <a:cxnSpLocks/>
          </p:cNvCxnSpPr>
          <p:nvPr/>
        </p:nvCxnSpPr>
        <p:spPr>
          <a:xfrm flipV="1">
            <a:off x="502677" y="17520895"/>
            <a:ext cx="0" cy="1993335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00F0603-FD5B-E247-8894-160DDF74EA3B}"/>
              </a:ext>
            </a:extLst>
          </p:cNvPr>
          <p:cNvCxnSpPr>
            <a:cxnSpLocks/>
          </p:cNvCxnSpPr>
          <p:nvPr/>
        </p:nvCxnSpPr>
        <p:spPr>
          <a:xfrm flipV="1">
            <a:off x="4527154" y="17520895"/>
            <a:ext cx="0" cy="1993335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4749763-A275-5042-A173-4C317C040D6D}"/>
              </a:ext>
            </a:extLst>
          </p:cNvPr>
          <p:cNvSpPr txBox="1"/>
          <p:nvPr/>
        </p:nvSpPr>
        <p:spPr>
          <a:xfrm>
            <a:off x="2728687" y="19005603"/>
            <a:ext cx="1636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AT0G00001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EC52552-D8C0-3B46-9C18-DF6F9A596909}"/>
              </a:ext>
            </a:extLst>
          </p:cNvPr>
          <p:cNvCxnSpPr>
            <a:cxnSpLocks/>
          </p:cNvCxnSpPr>
          <p:nvPr/>
        </p:nvCxnSpPr>
        <p:spPr>
          <a:xfrm flipV="1">
            <a:off x="6025795" y="17541379"/>
            <a:ext cx="0" cy="1993335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D58FD6E-E5EC-8448-B279-38425B1BE674}"/>
              </a:ext>
            </a:extLst>
          </p:cNvPr>
          <p:cNvSpPr txBox="1"/>
          <p:nvPr/>
        </p:nvSpPr>
        <p:spPr>
          <a:xfrm>
            <a:off x="4666401" y="17626347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Species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919DF75-72AA-2446-8F58-2EB0644A05AD}"/>
              </a:ext>
            </a:extLst>
          </p:cNvPr>
          <p:cNvSpPr txBox="1"/>
          <p:nvPr/>
        </p:nvSpPr>
        <p:spPr>
          <a:xfrm>
            <a:off x="4606598" y="19021886"/>
            <a:ext cx="13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A. thaliana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3F783DB-A594-8940-91FF-C2EF6343B91B}"/>
              </a:ext>
            </a:extLst>
          </p:cNvPr>
          <p:cNvSpPr txBox="1"/>
          <p:nvPr/>
        </p:nvSpPr>
        <p:spPr>
          <a:xfrm>
            <a:off x="4683646" y="183856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S. bicolor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0DF377B-A23A-044F-9CF3-D160DE25015A}"/>
              </a:ext>
            </a:extLst>
          </p:cNvPr>
          <p:cNvCxnSpPr>
            <a:cxnSpLocks/>
          </p:cNvCxnSpPr>
          <p:nvPr/>
        </p:nvCxnSpPr>
        <p:spPr>
          <a:xfrm flipV="1">
            <a:off x="7490381" y="17541379"/>
            <a:ext cx="0" cy="1993335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44162FD-E233-8A4E-B034-70600D02B167}"/>
              </a:ext>
            </a:extLst>
          </p:cNvPr>
          <p:cNvSpPr txBox="1"/>
          <p:nvPr/>
        </p:nvSpPr>
        <p:spPr>
          <a:xfrm>
            <a:off x="6423251" y="17652903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E8F3DE9-103D-2F42-BCB3-B72CC3E915D1}"/>
              </a:ext>
            </a:extLst>
          </p:cNvPr>
          <p:cNvSpPr txBox="1"/>
          <p:nvPr/>
        </p:nvSpPr>
        <p:spPr>
          <a:xfrm>
            <a:off x="6292605" y="1838562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cytosol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B7F389-598A-BC40-875E-CBFAD4D97A01}"/>
              </a:ext>
            </a:extLst>
          </p:cNvPr>
          <p:cNvSpPr txBox="1"/>
          <p:nvPr/>
        </p:nvSpPr>
        <p:spPr>
          <a:xfrm>
            <a:off x="6269938" y="1901952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nucleus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B15E39-E73B-5949-96F3-F8AD3B4A3838}"/>
              </a:ext>
            </a:extLst>
          </p:cNvPr>
          <p:cNvSpPr txBox="1"/>
          <p:nvPr/>
        </p:nvSpPr>
        <p:spPr>
          <a:xfrm>
            <a:off x="7612013" y="17679462"/>
            <a:ext cx="128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Method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9756DF-B016-7548-88C7-089E784D4ADF}"/>
              </a:ext>
            </a:extLst>
          </p:cNvPr>
          <p:cNvSpPr txBox="1"/>
          <p:nvPr/>
        </p:nvSpPr>
        <p:spPr>
          <a:xfrm>
            <a:off x="7875725" y="18385622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agro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2C023EA-2451-1F4F-B94C-42B993B2B6DE}"/>
              </a:ext>
            </a:extLst>
          </p:cNvPr>
          <p:cNvSpPr txBox="1"/>
          <p:nvPr/>
        </p:nvSpPr>
        <p:spPr>
          <a:xfrm>
            <a:off x="7701306" y="19022560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biolistics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7C9ED11-B842-E24F-8370-246F60B98B63}"/>
              </a:ext>
            </a:extLst>
          </p:cNvPr>
          <p:cNvCxnSpPr>
            <a:cxnSpLocks/>
          </p:cNvCxnSpPr>
          <p:nvPr/>
        </p:nvCxnSpPr>
        <p:spPr>
          <a:xfrm flipV="1">
            <a:off x="8942148" y="17520894"/>
            <a:ext cx="0" cy="1993335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6C8A064-0FEC-124F-934E-716FA92E7575}"/>
              </a:ext>
            </a:extLst>
          </p:cNvPr>
          <p:cNvCxnSpPr>
            <a:cxnSpLocks/>
          </p:cNvCxnSpPr>
          <p:nvPr/>
        </p:nvCxnSpPr>
        <p:spPr>
          <a:xfrm flipV="1">
            <a:off x="2509441" y="17520894"/>
            <a:ext cx="0" cy="1993335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FA4EBDA-8CCA-2E48-9703-418645646A56}"/>
              </a:ext>
            </a:extLst>
          </p:cNvPr>
          <p:cNvSpPr txBox="1"/>
          <p:nvPr/>
        </p:nvSpPr>
        <p:spPr>
          <a:xfrm>
            <a:off x="556086" y="17652903"/>
            <a:ext cx="1953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Gene Family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BB86D6-047F-D345-AB3C-A5543C89E84B}"/>
              </a:ext>
            </a:extLst>
          </p:cNvPr>
          <p:cNvSpPr txBox="1"/>
          <p:nvPr/>
        </p:nvSpPr>
        <p:spPr>
          <a:xfrm>
            <a:off x="1155932" y="18370233"/>
            <a:ext cx="64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10EB3E-E258-E547-8023-63A143EC2DD2}"/>
              </a:ext>
            </a:extLst>
          </p:cNvPr>
          <p:cNvSpPr txBox="1"/>
          <p:nvPr/>
        </p:nvSpPr>
        <p:spPr>
          <a:xfrm>
            <a:off x="1155932" y="19028372"/>
            <a:ext cx="64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FAR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D22BA14-E976-8545-8B8A-A87F2A32425B}"/>
              </a:ext>
            </a:extLst>
          </p:cNvPr>
          <p:cNvCxnSpPr>
            <a:cxnSpLocks/>
          </p:cNvCxnSpPr>
          <p:nvPr/>
        </p:nvCxnSpPr>
        <p:spPr>
          <a:xfrm flipV="1">
            <a:off x="11521117" y="17520894"/>
            <a:ext cx="0" cy="1993335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B41DD1FE-9C1A-9247-B00F-BCCAC04590E6}"/>
              </a:ext>
            </a:extLst>
          </p:cNvPr>
          <p:cNvSpPr txBox="1"/>
          <p:nvPr/>
        </p:nvSpPr>
        <p:spPr>
          <a:xfrm>
            <a:off x="9362282" y="17679462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PubMed ID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BF356CC-A1B0-704A-97FF-50EFC68B27E1}"/>
              </a:ext>
            </a:extLst>
          </p:cNvPr>
          <p:cNvSpPr txBox="1"/>
          <p:nvPr/>
        </p:nvSpPr>
        <p:spPr>
          <a:xfrm>
            <a:off x="9625573" y="1840881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000000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C01AF25-88FE-B742-8448-46C1222BFCAE}"/>
              </a:ext>
            </a:extLst>
          </p:cNvPr>
          <p:cNvSpPr txBox="1"/>
          <p:nvPr/>
        </p:nvSpPr>
        <p:spPr>
          <a:xfrm>
            <a:off x="9625573" y="19056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000000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451BC397-6986-7A4B-9594-33C5AA9071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58538"/>
          <a:stretch/>
        </p:blipFill>
        <p:spPr>
          <a:xfrm>
            <a:off x="-22871" y="19928266"/>
            <a:ext cx="12248388" cy="2138306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75FFFE54-6846-7143-87FA-78791F0AA62C}"/>
              </a:ext>
            </a:extLst>
          </p:cNvPr>
          <p:cNvSpPr/>
          <p:nvPr/>
        </p:nvSpPr>
        <p:spPr>
          <a:xfrm>
            <a:off x="618675" y="20122321"/>
            <a:ext cx="17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Contact Us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50F64A0-2E3B-D246-830B-A0B2491A838F}"/>
              </a:ext>
            </a:extLst>
          </p:cNvPr>
          <p:cNvSpPr/>
          <p:nvPr/>
        </p:nvSpPr>
        <p:spPr>
          <a:xfrm>
            <a:off x="655511" y="21286515"/>
            <a:ext cx="476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www.sorghummetabolicatlas.org</a:t>
            </a:r>
            <a:endParaRPr lang="en-US" sz="2400" dirty="0">
              <a:solidFill>
                <a:srgbClr val="F8F5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A58CA4F-A826-5848-B697-502F8CDEFE0F}"/>
              </a:ext>
            </a:extLst>
          </p:cNvPr>
          <p:cNvSpPr/>
          <p:nvPr/>
        </p:nvSpPr>
        <p:spPr>
          <a:xfrm>
            <a:off x="655511" y="20725683"/>
            <a:ext cx="11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Cite Us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538C29-3B2D-8948-AF9C-234073666CEE}"/>
              </a:ext>
            </a:extLst>
          </p:cNvPr>
          <p:cNvSpPr/>
          <p:nvPr/>
        </p:nvSpPr>
        <p:spPr>
          <a:xfrm>
            <a:off x="9216307" y="20104575"/>
            <a:ext cx="2419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Contribute Data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AB609ED-2B58-FA4E-A557-E80BF5AB10F0}"/>
              </a:ext>
            </a:extLst>
          </p:cNvPr>
          <p:cNvSpPr/>
          <p:nvPr/>
        </p:nvSpPr>
        <p:spPr>
          <a:xfrm>
            <a:off x="9692655" y="20705076"/>
            <a:ext cx="194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Our Funding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94D695F-7567-9F4B-8B1C-483E040E73F0}"/>
              </a:ext>
            </a:extLst>
          </p:cNvPr>
          <p:cNvSpPr/>
          <p:nvPr/>
        </p:nvSpPr>
        <p:spPr>
          <a:xfrm>
            <a:off x="9413948" y="21327196"/>
            <a:ext cx="2274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8F5F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User Feedback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DB4D23B-6D06-184C-9B27-367283F4617C}"/>
              </a:ext>
            </a:extLst>
          </p:cNvPr>
          <p:cNvSpPr/>
          <p:nvPr/>
        </p:nvSpPr>
        <p:spPr>
          <a:xfrm>
            <a:off x="4826582" y="14896929"/>
            <a:ext cx="3049143" cy="486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rgbClr val="92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Localization: cytosol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B67FF3-73C8-254B-98F2-2E6F28A884B2}"/>
              </a:ext>
            </a:extLst>
          </p:cNvPr>
          <p:cNvCxnSpPr>
            <a:cxnSpLocks/>
          </p:cNvCxnSpPr>
          <p:nvPr/>
        </p:nvCxnSpPr>
        <p:spPr>
          <a:xfrm>
            <a:off x="229804" y="10554064"/>
            <a:ext cx="11265913" cy="0"/>
          </a:xfrm>
          <a:prstGeom prst="line">
            <a:avLst/>
          </a:prstGeom>
          <a:ln w="31750">
            <a:solidFill>
              <a:srgbClr val="92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0B2E1F-43CE-4E40-971E-032A722638F5}"/>
              </a:ext>
            </a:extLst>
          </p:cNvPr>
          <p:cNvSpPr/>
          <p:nvPr/>
        </p:nvSpPr>
        <p:spPr>
          <a:xfrm>
            <a:off x="423112" y="9988264"/>
            <a:ext cx="2137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Localization</a:t>
            </a:r>
            <a:endParaRPr lang="en-US" sz="28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A07E78A-C4AE-3A44-8ED2-67B445A2F091}"/>
              </a:ext>
            </a:extLst>
          </p:cNvPr>
          <p:cNvSpPr/>
          <p:nvPr/>
        </p:nvSpPr>
        <p:spPr>
          <a:xfrm>
            <a:off x="335296" y="7543462"/>
            <a:ext cx="2038327" cy="3726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Localization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4A7E843-816B-D449-A781-E91F86EE077B}"/>
              </a:ext>
            </a:extLst>
          </p:cNvPr>
          <p:cNvSpPr/>
          <p:nvPr/>
        </p:nvSpPr>
        <p:spPr>
          <a:xfrm>
            <a:off x="335297" y="8013272"/>
            <a:ext cx="2038328" cy="369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Co-Localization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A51FE2-6D49-7F44-908B-994E77E6F391}"/>
              </a:ext>
            </a:extLst>
          </p:cNvPr>
          <p:cNvSpPr/>
          <p:nvPr/>
        </p:nvSpPr>
        <p:spPr>
          <a:xfrm>
            <a:off x="827873" y="6942542"/>
            <a:ext cx="1052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latin typeface="Futura Medium" panose="020B0602020204020303" pitchFamily="34" charset="-79"/>
                <a:cs typeface="Futura Medium" panose="020B0602020204020303" pitchFamily="34" charset="-79"/>
              </a:rPr>
              <a:t>Display</a:t>
            </a:r>
            <a:endParaRPr lang="en-US" sz="2000" u="sng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6CD955-E53A-5348-8800-286CF5BA5D8B}"/>
              </a:ext>
            </a:extLst>
          </p:cNvPr>
          <p:cNvCxnSpPr>
            <a:cxnSpLocks/>
          </p:cNvCxnSpPr>
          <p:nvPr/>
        </p:nvCxnSpPr>
        <p:spPr>
          <a:xfrm>
            <a:off x="229804" y="14747416"/>
            <a:ext cx="11265913" cy="0"/>
          </a:xfrm>
          <a:prstGeom prst="line">
            <a:avLst/>
          </a:prstGeom>
          <a:ln w="31750">
            <a:solidFill>
              <a:srgbClr val="92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876E36F-57FC-664D-A390-5B097BE31ABB}"/>
              </a:ext>
            </a:extLst>
          </p:cNvPr>
          <p:cNvSpPr/>
          <p:nvPr/>
        </p:nvSpPr>
        <p:spPr>
          <a:xfrm>
            <a:off x="423112" y="14181616"/>
            <a:ext cx="26837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Co-Localization</a:t>
            </a:r>
            <a:endParaRPr lang="en-US" sz="28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94E586A-EA71-5246-B0DD-B9B8ECF55480}"/>
              </a:ext>
            </a:extLst>
          </p:cNvPr>
          <p:cNvSpPr/>
          <p:nvPr/>
        </p:nvSpPr>
        <p:spPr>
          <a:xfrm>
            <a:off x="345022" y="8496676"/>
            <a:ext cx="2038328" cy="369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Orthologs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19851A8-E5D2-BE48-803A-06580B9E1C04}"/>
              </a:ext>
            </a:extLst>
          </p:cNvPr>
          <p:cNvSpPr/>
          <p:nvPr/>
        </p:nvSpPr>
        <p:spPr>
          <a:xfrm>
            <a:off x="334975" y="8958205"/>
            <a:ext cx="2038328" cy="369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References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45052F6-58B2-4745-BBB9-A41D4746AF09}"/>
              </a:ext>
            </a:extLst>
          </p:cNvPr>
          <p:cNvCxnSpPr>
            <a:cxnSpLocks/>
          </p:cNvCxnSpPr>
          <p:nvPr/>
        </p:nvCxnSpPr>
        <p:spPr>
          <a:xfrm>
            <a:off x="229804" y="17351143"/>
            <a:ext cx="11265913" cy="0"/>
          </a:xfrm>
          <a:prstGeom prst="line">
            <a:avLst/>
          </a:prstGeom>
          <a:ln w="31750">
            <a:solidFill>
              <a:srgbClr val="929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7A332-73F7-A642-B121-BAD52EF9ECCE}"/>
              </a:ext>
            </a:extLst>
          </p:cNvPr>
          <p:cNvSpPr/>
          <p:nvPr/>
        </p:nvSpPr>
        <p:spPr>
          <a:xfrm>
            <a:off x="423112" y="16785343"/>
            <a:ext cx="1838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29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Orthologs</a:t>
            </a:r>
            <a:endParaRPr lang="en-US" sz="28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8ACD477-2060-C34A-94EC-7E75A92BEA95}"/>
              </a:ext>
            </a:extLst>
          </p:cNvPr>
          <p:cNvSpPr/>
          <p:nvPr/>
        </p:nvSpPr>
        <p:spPr>
          <a:xfrm>
            <a:off x="-25498" y="22067160"/>
            <a:ext cx="12283700" cy="10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6" descr="Picture">
            <a:extLst>
              <a:ext uri="{FF2B5EF4-FFF2-40B4-BE49-F238E27FC236}">
                <a16:creationId xmlns:a16="http://schemas.microsoft.com/office/drawing/2014/main" id="{F4DD5D58-3BBD-DE4D-8216-2895E82D7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96" y="22067159"/>
            <a:ext cx="1822614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Picture">
            <a:extLst>
              <a:ext uri="{FF2B5EF4-FFF2-40B4-BE49-F238E27FC236}">
                <a16:creationId xmlns:a16="http://schemas.microsoft.com/office/drawing/2014/main" id="{41C831E1-D301-4B45-A227-06FC1B0B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26" y="22089681"/>
            <a:ext cx="2098493" cy="6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Picture">
            <a:extLst>
              <a:ext uri="{FF2B5EF4-FFF2-40B4-BE49-F238E27FC236}">
                <a16:creationId xmlns:a16="http://schemas.microsoft.com/office/drawing/2014/main" id="{28E74F61-2AE1-6C48-9888-45F1E866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978" y="22067159"/>
            <a:ext cx="894261" cy="6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2" descr="Picture">
            <a:extLst>
              <a:ext uri="{FF2B5EF4-FFF2-40B4-BE49-F238E27FC236}">
                <a16:creationId xmlns:a16="http://schemas.microsoft.com/office/drawing/2014/main" id="{97C5FE8F-FE49-DB44-8BA4-50B13368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358" y="22101883"/>
            <a:ext cx="2458177" cy="5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57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</TotalTime>
  <Words>1082</Words>
  <Application>Microsoft Macintosh PowerPoint</Application>
  <PresentationFormat>Custom</PresentationFormat>
  <Paragraphs>377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Futura Medium</vt:lpstr>
      <vt:lpstr>Futura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Dwyer</dc:creator>
  <cp:lastModifiedBy>William Dwyer</cp:lastModifiedBy>
  <cp:revision>20</cp:revision>
  <dcterms:created xsi:type="dcterms:W3CDTF">2022-02-28T19:51:18Z</dcterms:created>
  <dcterms:modified xsi:type="dcterms:W3CDTF">2022-03-15T23:45:55Z</dcterms:modified>
</cp:coreProperties>
</file>